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929" r:id="rId2"/>
    <p:sldId id="928" r:id="rId3"/>
    <p:sldId id="931" r:id="rId4"/>
    <p:sldId id="932" r:id="rId5"/>
    <p:sldId id="933" r:id="rId6"/>
    <p:sldId id="934" r:id="rId7"/>
    <p:sldId id="935" r:id="rId8"/>
    <p:sldId id="936" r:id="rId9"/>
    <p:sldId id="937" r:id="rId10"/>
    <p:sldId id="939" r:id="rId11"/>
    <p:sldId id="940" r:id="rId12"/>
    <p:sldId id="943" r:id="rId13"/>
    <p:sldId id="944" r:id="rId14"/>
    <p:sldId id="945" r:id="rId15"/>
    <p:sldId id="946" r:id="rId16"/>
    <p:sldId id="947" r:id="rId17"/>
    <p:sldId id="938" r:id="rId18"/>
    <p:sldId id="948" r:id="rId19"/>
    <p:sldId id="949" r:id="rId20"/>
    <p:sldId id="952" r:id="rId21"/>
    <p:sldId id="950" r:id="rId22"/>
    <p:sldId id="951" r:id="rId23"/>
    <p:sldId id="930" r:id="rId24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218">
          <p15:clr>
            <a:srgbClr val="A4A3A4"/>
          </p15:clr>
        </p15:guide>
        <p15:guide id="2" pos="8156" userDrawn="1">
          <p15:clr>
            <a:srgbClr val="A4A3A4"/>
          </p15:clr>
        </p15:guide>
        <p15:guide id="3" orient="horz" pos="2519">
          <p15:clr>
            <a:srgbClr val="A4A3A4"/>
          </p15:clr>
        </p15:guide>
        <p15:guide id="4" pos="14552" userDrawn="1">
          <p15:clr>
            <a:srgbClr val="A4A3A4"/>
          </p15:clr>
        </p15:guide>
        <p15:guide id="5" orient="horz" pos="1187">
          <p15:clr>
            <a:srgbClr val="A4A3A4"/>
          </p15:clr>
        </p15:guide>
        <p15:guide id="6" orient="horz" pos="2182">
          <p15:clr>
            <a:srgbClr val="A4A3A4"/>
          </p15:clr>
        </p15:guide>
        <p15:guide id="7" orient="horz" pos="2281">
          <p15:clr>
            <a:srgbClr val="A4A3A4"/>
          </p15:clr>
        </p15:guide>
        <p15:guide id="8" pos="5998">
          <p15:clr>
            <a:srgbClr val="A4A3A4"/>
          </p15:clr>
        </p15:guide>
        <p15:guide id="9" pos="96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REL Nadège" initials="CN" lastIdx="1" clrIdx="0">
    <p:extLst>
      <p:ext uri="{19B8F6BF-5375-455C-9EA6-DF929625EA0E}">
        <p15:presenceInfo xmlns:p15="http://schemas.microsoft.com/office/powerpoint/2012/main" userId="CARREL Nadège" providerId="None"/>
      </p:ext>
    </p:extLst>
  </p:cmAuthor>
  <p:cmAuthor id="2" name="CARREL Nadège" initials="CN [2]" lastIdx="1" clrIdx="1">
    <p:extLst>
      <p:ext uri="{19B8F6BF-5375-455C-9EA6-DF929625EA0E}">
        <p15:presenceInfo xmlns:p15="http://schemas.microsoft.com/office/powerpoint/2012/main" userId="S::nadege.carrel@ml31.org::4785474d-279d-4b96-8e1a-63eed83a5c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9D6"/>
    <a:srgbClr val="E52255"/>
    <a:srgbClr val="EDF9FF"/>
    <a:srgbClr val="469CD9"/>
    <a:srgbClr val="2897D6"/>
    <a:srgbClr val="E2007D"/>
    <a:srgbClr val="99BF27"/>
    <a:srgbClr val="F39A20"/>
    <a:srgbClr val="952881"/>
    <a:srgbClr val="F29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208F9-E809-4228-BA8D-5BB31DE5D4A9}" v="68" dt="2024-02-01T11:51:19.16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>
        <p:guide orient="horz" pos="218"/>
        <p:guide pos="8156"/>
        <p:guide orient="horz" pos="2519"/>
        <p:guide pos="14552"/>
        <p:guide orient="horz" pos="1187"/>
        <p:guide orient="horz" pos="2182"/>
        <p:guide orient="horz" pos="2281"/>
        <p:guide pos="5998"/>
        <p:guide pos="96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4DFF2-6B36-46CD-A985-C0EA18ADB29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F488B52-90AD-42CE-8C24-63C356047396}">
      <dgm:prSet phldrT="[Texte]" custT="1"/>
      <dgm:spPr/>
      <dgm:t>
        <a:bodyPr/>
        <a:lstStyle/>
        <a:p>
          <a:r>
            <a:rPr lang="fr-FR" sz="4500" b="1" dirty="0">
              <a:solidFill>
                <a:srgbClr val="00B050"/>
              </a:solidFill>
            </a:rPr>
            <a:t>Centre de Formation</a:t>
          </a:r>
          <a:endParaRPr lang="fr-FR" sz="2700" dirty="0">
            <a:solidFill>
              <a:srgbClr val="00B050"/>
            </a:solidFill>
          </a:endParaRPr>
        </a:p>
      </dgm:t>
    </dgm:pt>
    <dgm:pt modelId="{B478C9C6-D314-4DA2-A3EC-175B705027A9}" type="parTrans" cxnId="{CCCB3871-8C8D-454E-8FCD-8F5FE63D76C0}">
      <dgm:prSet/>
      <dgm:spPr/>
      <dgm:t>
        <a:bodyPr/>
        <a:lstStyle/>
        <a:p>
          <a:endParaRPr lang="fr-FR"/>
        </a:p>
      </dgm:t>
    </dgm:pt>
    <dgm:pt modelId="{AD18D85E-56DE-4358-8AD0-9718C67BBEA6}" type="sibTrans" cxnId="{CCCB3871-8C8D-454E-8FCD-8F5FE63D76C0}">
      <dgm:prSet/>
      <dgm:spPr/>
      <dgm:t>
        <a:bodyPr/>
        <a:lstStyle/>
        <a:p>
          <a:endParaRPr lang="fr-FR"/>
        </a:p>
      </dgm:t>
    </dgm:pt>
    <dgm:pt modelId="{A332379E-2C3D-4C6F-B26A-0D4E1C8C6C9E}">
      <dgm:prSet phldrT="[Texte]" custT="1"/>
      <dgm:spPr/>
      <dgm:t>
        <a:bodyPr/>
        <a:lstStyle/>
        <a:p>
          <a:r>
            <a:rPr lang="fr-FR" sz="4500" b="1" dirty="0">
              <a:solidFill>
                <a:srgbClr val="FFC000"/>
              </a:solidFill>
            </a:rPr>
            <a:t>Entreprise</a:t>
          </a:r>
        </a:p>
        <a:p>
          <a:r>
            <a:rPr lang="fr-FR" sz="4500" b="1" dirty="0">
              <a:solidFill>
                <a:srgbClr val="FFC000"/>
              </a:solidFill>
            </a:rPr>
            <a:t>Employeur</a:t>
          </a:r>
        </a:p>
      </dgm:t>
    </dgm:pt>
    <dgm:pt modelId="{B8E4CCEC-E226-4E32-A8BE-24208B1C09FC}" type="parTrans" cxnId="{B255BD64-C4FF-4B94-B04E-696E791C7A2A}">
      <dgm:prSet/>
      <dgm:spPr/>
      <dgm:t>
        <a:bodyPr/>
        <a:lstStyle/>
        <a:p>
          <a:endParaRPr lang="fr-FR"/>
        </a:p>
      </dgm:t>
    </dgm:pt>
    <dgm:pt modelId="{1047913A-CD24-450B-A9CA-6A931171DFBD}" type="sibTrans" cxnId="{B255BD64-C4FF-4B94-B04E-696E791C7A2A}">
      <dgm:prSet/>
      <dgm:spPr/>
      <dgm:t>
        <a:bodyPr/>
        <a:lstStyle/>
        <a:p>
          <a:endParaRPr lang="fr-FR"/>
        </a:p>
      </dgm:t>
    </dgm:pt>
    <dgm:pt modelId="{565E34D8-BB0D-4294-BD63-B3C357E9B1FA}">
      <dgm:prSet phldrT="[Texte]" custT="1"/>
      <dgm:spPr/>
      <dgm:t>
        <a:bodyPr/>
        <a:lstStyle/>
        <a:p>
          <a:r>
            <a:rPr lang="fr-FR" sz="4500" b="1" dirty="0">
              <a:solidFill>
                <a:srgbClr val="00B050"/>
              </a:solidFill>
            </a:rPr>
            <a:t>Centre de Formation</a:t>
          </a:r>
        </a:p>
      </dgm:t>
    </dgm:pt>
    <dgm:pt modelId="{61C157FA-878D-4E6A-ACEA-E5A4C0B11A6F}" type="parTrans" cxnId="{F64EF77C-EA65-4571-AE31-ACDBC0104BF6}">
      <dgm:prSet/>
      <dgm:spPr/>
      <dgm:t>
        <a:bodyPr/>
        <a:lstStyle/>
        <a:p>
          <a:endParaRPr lang="fr-FR"/>
        </a:p>
      </dgm:t>
    </dgm:pt>
    <dgm:pt modelId="{9CAC54A7-DEB7-43E7-8606-E274F4678E98}" type="sibTrans" cxnId="{F64EF77C-EA65-4571-AE31-ACDBC0104BF6}">
      <dgm:prSet/>
      <dgm:spPr/>
      <dgm:t>
        <a:bodyPr/>
        <a:lstStyle/>
        <a:p>
          <a:endParaRPr lang="fr-FR"/>
        </a:p>
      </dgm:t>
    </dgm:pt>
    <dgm:pt modelId="{2A9FD319-EBF3-4906-9478-C53481EA6E75}">
      <dgm:prSet phldrT="[Texte]" custT="1"/>
      <dgm:spPr/>
      <dgm:t>
        <a:bodyPr/>
        <a:lstStyle/>
        <a:p>
          <a:r>
            <a:rPr lang="fr-FR" sz="4500" b="1" dirty="0">
              <a:solidFill>
                <a:srgbClr val="FFC000"/>
              </a:solidFill>
            </a:rPr>
            <a:t>Entreprise</a:t>
          </a:r>
        </a:p>
        <a:p>
          <a:r>
            <a:rPr lang="fr-FR" sz="4500" b="1" dirty="0">
              <a:solidFill>
                <a:srgbClr val="FFC000"/>
              </a:solidFill>
            </a:rPr>
            <a:t>Employeur</a:t>
          </a:r>
        </a:p>
      </dgm:t>
    </dgm:pt>
    <dgm:pt modelId="{EAD5A8C8-E885-42DC-B63A-23BC3F7F5FA2}" type="parTrans" cxnId="{91AED77A-E167-46F1-A0FE-3915FB6B3DBE}">
      <dgm:prSet/>
      <dgm:spPr/>
      <dgm:t>
        <a:bodyPr/>
        <a:lstStyle/>
        <a:p>
          <a:endParaRPr lang="fr-FR"/>
        </a:p>
      </dgm:t>
    </dgm:pt>
    <dgm:pt modelId="{6F843B48-F917-4A7C-881D-1A7045B3B283}" type="sibTrans" cxnId="{91AED77A-E167-46F1-A0FE-3915FB6B3DBE}">
      <dgm:prSet/>
      <dgm:spPr/>
      <dgm:t>
        <a:bodyPr/>
        <a:lstStyle/>
        <a:p>
          <a:endParaRPr lang="fr-FR"/>
        </a:p>
      </dgm:t>
    </dgm:pt>
    <dgm:pt modelId="{F2BBEDAD-5459-40E8-91E2-C8979E919C50}" type="pres">
      <dgm:prSet presAssocID="{7E64DFF2-6B36-46CD-A985-C0EA18ADB292}" presName="cycle" presStyleCnt="0">
        <dgm:presLayoutVars>
          <dgm:dir/>
          <dgm:resizeHandles val="exact"/>
        </dgm:presLayoutVars>
      </dgm:prSet>
      <dgm:spPr/>
    </dgm:pt>
    <dgm:pt modelId="{689FF18A-C497-4F5F-8BF8-0A11702E3E03}" type="pres">
      <dgm:prSet presAssocID="{3F488B52-90AD-42CE-8C24-63C356047396}" presName="dummy" presStyleCnt="0"/>
      <dgm:spPr/>
    </dgm:pt>
    <dgm:pt modelId="{605CAA9E-A644-4577-BAFF-2A4E0CB75AA0}" type="pres">
      <dgm:prSet presAssocID="{3F488B52-90AD-42CE-8C24-63C356047396}" presName="node" presStyleLbl="revTx" presStyleIdx="0" presStyleCnt="4">
        <dgm:presLayoutVars>
          <dgm:bulletEnabled val="1"/>
        </dgm:presLayoutVars>
      </dgm:prSet>
      <dgm:spPr/>
    </dgm:pt>
    <dgm:pt modelId="{5CFB77EF-3A3B-402A-B52E-2D4EA1C332B3}" type="pres">
      <dgm:prSet presAssocID="{AD18D85E-56DE-4358-8AD0-9718C67BBEA6}" presName="sibTrans" presStyleLbl="node1" presStyleIdx="0" presStyleCnt="4"/>
      <dgm:spPr/>
    </dgm:pt>
    <dgm:pt modelId="{C3513E20-7DC1-4287-8E30-945F1D6E7961}" type="pres">
      <dgm:prSet presAssocID="{A332379E-2C3D-4C6F-B26A-0D4E1C8C6C9E}" presName="dummy" presStyleCnt="0"/>
      <dgm:spPr/>
    </dgm:pt>
    <dgm:pt modelId="{F32105AA-BFB0-40D6-8525-B383CEF54A50}" type="pres">
      <dgm:prSet presAssocID="{A332379E-2C3D-4C6F-B26A-0D4E1C8C6C9E}" presName="node" presStyleLbl="revTx" presStyleIdx="1" presStyleCnt="4">
        <dgm:presLayoutVars>
          <dgm:bulletEnabled val="1"/>
        </dgm:presLayoutVars>
      </dgm:prSet>
      <dgm:spPr/>
    </dgm:pt>
    <dgm:pt modelId="{5DE0B6A0-D9DF-4D5D-8569-B0DD33E28836}" type="pres">
      <dgm:prSet presAssocID="{1047913A-CD24-450B-A9CA-6A931171DFBD}" presName="sibTrans" presStyleLbl="node1" presStyleIdx="1" presStyleCnt="4"/>
      <dgm:spPr/>
    </dgm:pt>
    <dgm:pt modelId="{ED17FDFF-0668-4D1E-85E9-D4635115DAF4}" type="pres">
      <dgm:prSet presAssocID="{565E34D8-BB0D-4294-BD63-B3C357E9B1FA}" presName="dummy" presStyleCnt="0"/>
      <dgm:spPr/>
    </dgm:pt>
    <dgm:pt modelId="{E2E8F460-2B41-48CF-8471-F28D08126FC1}" type="pres">
      <dgm:prSet presAssocID="{565E34D8-BB0D-4294-BD63-B3C357E9B1FA}" presName="node" presStyleLbl="revTx" presStyleIdx="2" presStyleCnt="4">
        <dgm:presLayoutVars>
          <dgm:bulletEnabled val="1"/>
        </dgm:presLayoutVars>
      </dgm:prSet>
      <dgm:spPr/>
    </dgm:pt>
    <dgm:pt modelId="{524518D0-92F1-4384-9B20-B689DFE23794}" type="pres">
      <dgm:prSet presAssocID="{9CAC54A7-DEB7-43E7-8606-E274F4678E98}" presName="sibTrans" presStyleLbl="node1" presStyleIdx="2" presStyleCnt="4"/>
      <dgm:spPr/>
    </dgm:pt>
    <dgm:pt modelId="{B52F6D9E-C0D6-48EF-9619-99BB0993A20F}" type="pres">
      <dgm:prSet presAssocID="{2A9FD319-EBF3-4906-9478-C53481EA6E75}" presName="dummy" presStyleCnt="0"/>
      <dgm:spPr/>
    </dgm:pt>
    <dgm:pt modelId="{03BE72D7-4536-4B63-BB66-2ED18108D131}" type="pres">
      <dgm:prSet presAssocID="{2A9FD319-EBF3-4906-9478-C53481EA6E75}" presName="node" presStyleLbl="revTx" presStyleIdx="3" presStyleCnt="4">
        <dgm:presLayoutVars>
          <dgm:bulletEnabled val="1"/>
        </dgm:presLayoutVars>
      </dgm:prSet>
      <dgm:spPr/>
    </dgm:pt>
    <dgm:pt modelId="{E6EC08EE-78AC-4F0A-AC92-1F1F48711B46}" type="pres">
      <dgm:prSet presAssocID="{6F843B48-F917-4A7C-881D-1A7045B3B283}" presName="sibTrans" presStyleLbl="node1" presStyleIdx="3" presStyleCnt="4"/>
      <dgm:spPr/>
    </dgm:pt>
  </dgm:ptLst>
  <dgm:cxnLst>
    <dgm:cxn modelId="{0CAE3813-1926-4661-ABFF-731629161397}" type="presOf" srcId="{6F843B48-F917-4A7C-881D-1A7045B3B283}" destId="{E6EC08EE-78AC-4F0A-AC92-1F1F48711B46}" srcOrd="0" destOrd="0" presId="urn:microsoft.com/office/officeart/2005/8/layout/cycle1"/>
    <dgm:cxn modelId="{1AAEDB17-980E-4586-92C1-6694A45AFEBF}" type="presOf" srcId="{9CAC54A7-DEB7-43E7-8606-E274F4678E98}" destId="{524518D0-92F1-4384-9B20-B689DFE23794}" srcOrd="0" destOrd="0" presId="urn:microsoft.com/office/officeart/2005/8/layout/cycle1"/>
    <dgm:cxn modelId="{B255BD64-C4FF-4B94-B04E-696E791C7A2A}" srcId="{7E64DFF2-6B36-46CD-A985-C0EA18ADB292}" destId="{A332379E-2C3D-4C6F-B26A-0D4E1C8C6C9E}" srcOrd="1" destOrd="0" parTransId="{B8E4CCEC-E226-4E32-A8BE-24208B1C09FC}" sibTransId="{1047913A-CD24-450B-A9CA-6A931171DFBD}"/>
    <dgm:cxn modelId="{CCCB3871-8C8D-454E-8FCD-8F5FE63D76C0}" srcId="{7E64DFF2-6B36-46CD-A985-C0EA18ADB292}" destId="{3F488B52-90AD-42CE-8C24-63C356047396}" srcOrd="0" destOrd="0" parTransId="{B478C9C6-D314-4DA2-A3EC-175B705027A9}" sibTransId="{AD18D85E-56DE-4358-8AD0-9718C67BBEA6}"/>
    <dgm:cxn modelId="{2334BE76-AA07-4C88-B00B-4B2E86A64FEF}" type="presOf" srcId="{2A9FD319-EBF3-4906-9478-C53481EA6E75}" destId="{03BE72D7-4536-4B63-BB66-2ED18108D131}" srcOrd="0" destOrd="0" presId="urn:microsoft.com/office/officeart/2005/8/layout/cycle1"/>
    <dgm:cxn modelId="{66984B59-C929-45AD-8BC4-F35D94B0EBD2}" type="presOf" srcId="{565E34D8-BB0D-4294-BD63-B3C357E9B1FA}" destId="{E2E8F460-2B41-48CF-8471-F28D08126FC1}" srcOrd="0" destOrd="0" presId="urn:microsoft.com/office/officeart/2005/8/layout/cycle1"/>
    <dgm:cxn modelId="{91AED77A-E167-46F1-A0FE-3915FB6B3DBE}" srcId="{7E64DFF2-6B36-46CD-A985-C0EA18ADB292}" destId="{2A9FD319-EBF3-4906-9478-C53481EA6E75}" srcOrd="3" destOrd="0" parTransId="{EAD5A8C8-E885-42DC-B63A-23BC3F7F5FA2}" sibTransId="{6F843B48-F917-4A7C-881D-1A7045B3B283}"/>
    <dgm:cxn modelId="{F64EF77C-EA65-4571-AE31-ACDBC0104BF6}" srcId="{7E64DFF2-6B36-46CD-A985-C0EA18ADB292}" destId="{565E34D8-BB0D-4294-BD63-B3C357E9B1FA}" srcOrd="2" destOrd="0" parTransId="{61C157FA-878D-4E6A-ACEA-E5A4C0B11A6F}" sibTransId="{9CAC54A7-DEB7-43E7-8606-E274F4678E98}"/>
    <dgm:cxn modelId="{2336E5A6-15D7-43EF-B0FB-6830A2BDC955}" type="presOf" srcId="{7E64DFF2-6B36-46CD-A985-C0EA18ADB292}" destId="{F2BBEDAD-5459-40E8-91E2-C8979E919C50}" srcOrd="0" destOrd="0" presId="urn:microsoft.com/office/officeart/2005/8/layout/cycle1"/>
    <dgm:cxn modelId="{7F52F1AA-F387-478C-A106-A4386D9BD83E}" type="presOf" srcId="{A332379E-2C3D-4C6F-B26A-0D4E1C8C6C9E}" destId="{F32105AA-BFB0-40D6-8525-B383CEF54A50}" srcOrd="0" destOrd="0" presId="urn:microsoft.com/office/officeart/2005/8/layout/cycle1"/>
    <dgm:cxn modelId="{D18D07B3-AE6A-4140-A30D-9E0CAAC7F923}" type="presOf" srcId="{AD18D85E-56DE-4358-8AD0-9718C67BBEA6}" destId="{5CFB77EF-3A3B-402A-B52E-2D4EA1C332B3}" srcOrd="0" destOrd="0" presId="urn:microsoft.com/office/officeart/2005/8/layout/cycle1"/>
    <dgm:cxn modelId="{D99799DF-5D71-442C-8F6A-F3E2978A8B31}" type="presOf" srcId="{3F488B52-90AD-42CE-8C24-63C356047396}" destId="{605CAA9E-A644-4577-BAFF-2A4E0CB75AA0}" srcOrd="0" destOrd="0" presId="urn:microsoft.com/office/officeart/2005/8/layout/cycle1"/>
    <dgm:cxn modelId="{D13186E6-11EC-48E5-9B25-7E72631E60B5}" type="presOf" srcId="{1047913A-CD24-450B-A9CA-6A931171DFBD}" destId="{5DE0B6A0-D9DF-4D5D-8569-B0DD33E28836}" srcOrd="0" destOrd="0" presId="urn:microsoft.com/office/officeart/2005/8/layout/cycle1"/>
    <dgm:cxn modelId="{B50D9BF9-62CC-4D33-8862-64F6B4584841}" type="presParOf" srcId="{F2BBEDAD-5459-40E8-91E2-C8979E919C50}" destId="{689FF18A-C497-4F5F-8BF8-0A11702E3E03}" srcOrd="0" destOrd="0" presId="urn:microsoft.com/office/officeart/2005/8/layout/cycle1"/>
    <dgm:cxn modelId="{A65D506D-57B0-4D48-83D7-0A605ABB20E2}" type="presParOf" srcId="{F2BBEDAD-5459-40E8-91E2-C8979E919C50}" destId="{605CAA9E-A644-4577-BAFF-2A4E0CB75AA0}" srcOrd="1" destOrd="0" presId="urn:microsoft.com/office/officeart/2005/8/layout/cycle1"/>
    <dgm:cxn modelId="{E5C74BD6-767D-4C6A-8BCB-36853B0D6215}" type="presParOf" srcId="{F2BBEDAD-5459-40E8-91E2-C8979E919C50}" destId="{5CFB77EF-3A3B-402A-B52E-2D4EA1C332B3}" srcOrd="2" destOrd="0" presId="urn:microsoft.com/office/officeart/2005/8/layout/cycle1"/>
    <dgm:cxn modelId="{B1A4B626-1EB7-4AD9-B6BE-C7DE93A10622}" type="presParOf" srcId="{F2BBEDAD-5459-40E8-91E2-C8979E919C50}" destId="{C3513E20-7DC1-4287-8E30-945F1D6E7961}" srcOrd="3" destOrd="0" presId="urn:microsoft.com/office/officeart/2005/8/layout/cycle1"/>
    <dgm:cxn modelId="{72019C23-1C20-400F-851B-74AF5C802325}" type="presParOf" srcId="{F2BBEDAD-5459-40E8-91E2-C8979E919C50}" destId="{F32105AA-BFB0-40D6-8525-B383CEF54A50}" srcOrd="4" destOrd="0" presId="urn:microsoft.com/office/officeart/2005/8/layout/cycle1"/>
    <dgm:cxn modelId="{31AC8848-8F32-41D8-A209-5137532C7515}" type="presParOf" srcId="{F2BBEDAD-5459-40E8-91E2-C8979E919C50}" destId="{5DE0B6A0-D9DF-4D5D-8569-B0DD33E28836}" srcOrd="5" destOrd="0" presId="urn:microsoft.com/office/officeart/2005/8/layout/cycle1"/>
    <dgm:cxn modelId="{3A85B87C-865A-491E-9713-18EA93AC7482}" type="presParOf" srcId="{F2BBEDAD-5459-40E8-91E2-C8979E919C50}" destId="{ED17FDFF-0668-4D1E-85E9-D4635115DAF4}" srcOrd="6" destOrd="0" presId="urn:microsoft.com/office/officeart/2005/8/layout/cycle1"/>
    <dgm:cxn modelId="{B0CC00C2-CCEC-4EDB-A33A-4B8AE80498F0}" type="presParOf" srcId="{F2BBEDAD-5459-40E8-91E2-C8979E919C50}" destId="{E2E8F460-2B41-48CF-8471-F28D08126FC1}" srcOrd="7" destOrd="0" presId="urn:microsoft.com/office/officeart/2005/8/layout/cycle1"/>
    <dgm:cxn modelId="{9621934A-C1F8-4590-BC3B-EE12A1252D90}" type="presParOf" srcId="{F2BBEDAD-5459-40E8-91E2-C8979E919C50}" destId="{524518D0-92F1-4384-9B20-B689DFE23794}" srcOrd="8" destOrd="0" presId="urn:microsoft.com/office/officeart/2005/8/layout/cycle1"/>
    <dgm:cxn modelId="{9874D17E-3CEF-4789-96AF-31E9DA803479}" type="presParOf" srcId="{F2BBEDAD-5459-40E8-91E2-C8979E919C50}" destId="{B52F6D9E-C0D6-48EF-9619-99BB0993A20F}" srcOrd="9" destOrd="0" presId="urn:microsoft.com/office/officeart/2005/8/layout/cycle1"/>
    <dgm:cxn modelId="{B0D98177-E311-466C-B903-A64BDF58EAC3}" type="presParOf" srcId="{F2BBEDAD-5459-40E8-91E2-C8979E919C50}" destId="{03BE72D7-4536-4B63-BB66-2ED18108D131}" srcOrd="10" destOrd="0" presId="urn:microsoft.com/office/officeart/2005/8/layout/cycle1"/>
    <dgm:cxn modelId="{58ACB7ED-983E-4F2B-B42E-AF1F47D822BE}" type="presParOf" srcId="{F2BBEDAD-5459-40E8-91E2-C8979E919C50}" destId="{E6EC08EE-78AC-4F0A-AC92-1F1F48711B4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FA4CC6-2880-4D30-BBAF-2E13B16E96CF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381B4CE-C66E-4245-B75D-CD1502B9BDF6}">
      <dgm:prSet/>
      <dgm:spPr/>
      <dgm:t>
        <a:bodyPr/>
        <a:lstStyle/>
        <a:p>
          <a:pPr algn="ctr"/>
          <a:r>
            <a:rPr lang="fr-FR" b="0" i="0" baseline="0" dirty="0"/>
            <a:t>L’alternance, c’est donc:</a:t>
          </a:r>
          <a:endParaRPr lang="fr-FR" dirty="0"/>
        </a:p>
      </dgm:t>
    </dgm:pt>
    <dgm:pt modelId="{B86C40ED-88FC-404C-AD10-13A94A5589FB}" type="parTrans" cxnId="{69E39FC1-C7FD-40D6-8593-A51E8DCC4944}">
      <dgm:prSet/>
      <dgm:spPr/>
      <dgm:t>
        <a:bodyPr/>
        <a:lstStyle/>
        <a:p>
          <a:pPr algn="ctr"/>
          <a:endParaRPr lang="fr-FR"/>
        </a:p>
      </dgm:t>
    </dgm:pt>
    <dgm:pt modelId="{D2074F4F-BB1B-479F-8C3C-651C55012B44}" type="sibTrans" cxnId="{69E39FC1-C7FD-40D6-8593-A51E8DCC4944}">
      <dgm:prSet/>
      <dgm:spPr/>
      <dgm:t>
        <a:bodyPr/>
        <a:lstStyle/>
        <a:p>
          <a:pPr algn="ctr"/>
          <a:endParaRPr lang="fr-FR"/>
        </a:p>
      </dgm:t>
    </dgm:pt>
    <dgm:pt modelId="{4D8458CC-3901-498A-88B1-289B56CDBD38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fr-FR" b="0" i="0" baseline="0" dirty="0"/>
            <a:t>une Formation gratuite (financée par des organismes gestionnaires de la Formation ou les employeurs)</a:t>
          </a:r>
          <a:endParaRPr lang="fr-FR" dirty="0"/>
        </a:p>
      </dgm:t>
    </dgm:pt>
    <dgm:pt modelId="{CC6B35A5-8321-44FE-8D55-F08726908C22}" type="parTrans" cxnId="{9F86EF00-6702-47C6-A96D-20BDD324C0A3}">
      <dgm:prSet/>
      <dgm:spPr/>
      <dgm:t>
        <a:bodyPr/>
        <a:lstStyle/>
        <a:p>
          <a:pPr algn="ctr"/>
          <a:endParaRPr lang="fr-FR"/>
        </a:p>
      </dgm:t>
    </dgm:pt>
    <dgm:pt modelId="{F7CC1830-FED4-4852-AD6E-1BA3DBA30BAD}" type="sibTrans" cxnId="{9F86EF00-6702-47C6-A96D-20BDD324C0A3}">
      <dgm:prSet/>
      <dgm:spPr/>
      <dgm:t>
        <a:bodyPr/>
        <a:lstStyle/>
        <a:p>
          <a:pPr algn="ctr"/>
          <a:endParaRPr lang="fr-FR"/>
        </a:p>
      </dgm:t>
    </dgm:pt>
    <dgm:pt modelId="{3E9F95F6-1588-49BB-A01C-9F506A5C69B7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fr-FR" b="0" i="0" baseline="0" dirty="0"/>
            <a:t>un travail (expérience professionnelle)</a:t>
          </a:r>
          <a:endParaRPr lang="fr-FR" dirty="0"/>
        </a:p>
      </dgm:t>
    </dgm:pt>
    <dgm:pt modelId="{E388AC07-21C5-4DE9-82FC-B130E7FE4DDF}" type="parTrans" cxnId="{5C04731C-F216-43E5-9D33-E9EEFF34E87D}">
      <dgm:prSet/>
      <dgm:spPr/>
      <dgm:t>
        <a:bodyPr/>
        <a:lstStyle/>
        <a:p>
          <a:pPr algn="ctr"/>
          <a:endParaRPr lang="fr-FR"/>
        </a:p>
      </dgm:t>
    </dgm:pt>
    <dgm:pt modelId="{7E9FDC9E-CEB4-4028-9471-A7A395DD8340}" type="sibTrans" cxnId="{5C04731C-F216-43E5-9D33-E9EEFF34E87D}">
      <dgm:prSet/>
      <dgm:spPr/>
      <dgm:t>
        <a:bodyPr/>
        <a:lstStyle/>
        <a:p>
          <a:pPr algn="ctr"/>
          <a:endParaRPr lang="fr-FR"/>
        </a:p>
      </dgm:t>
    </dgm:pt>
    <dgm:pt modelId="{4B8F9FBC-A37F-4C2A-9127-901D19FC1031}">
      <dgm:prSet/>
      <dgm:spPr>
        <a:solidFill>
          <a:srgbClr val="7030A0"/>
        </a:solidFill>
      </dgm:spPr>
      <dgm:t>
        <a:bodyPr/>
        <a:lstStyle/>
        <a:p>
          <a:pPr algn="ctr"/>
          <a:r>
            <a:rPr lang="fr-FR" b="0" i="0" baseline="0" dirty="0"/>
            <a:t>un salaire (versé par l’entreprise)</a:t>
          </a:r>
          <a:endParaRPr lang="fr-FR" dirty="0"/>
        </a:p>
      </dgm:t>
    </dgm:pt>
    <dgm:pt modelId="{B032482C-9BCC-482D-8DE1-D260FEB98C1E}" type="parTrans" cxnId="{217A47DE-757A-436A-9F27-54A3FF4FD80E}">
      <dgm:prSet/>
      <dgm:spPr/>
      <dgm:t>
        <a:bodyPr/>
        <a:lstStyle/>
        <a:p>
          <a:pPr algn="ctr"/>
          <a:endParaRPr lang="fr-FR"/>
        </a:p>
      </dgm:t>
    </dgm:pt>
    <dgm:pt modelId="{5640A326-89DB-42AF-95BE-F6991F65B863}" type="sibTrans" cxnId="{217A47DE-757A-436A-9F27-54A3FF4FD80E}">
      <dgm:prSet/>
      <dgm:spPr/>
      <dgm:t>
        <a:bodyPr/>
        <a:lstStyle/>
        <a:p>
          <a:pPr algn="ctr"/>
          <a:endParaRPr lang="fr-FR"/>
        </a:p>
      </dgm:t>
    </dgm:pt>
    <dgm:pt modelId="{DD7F315E-45FD-46C1-B1EC-2D98F7994DFA}" type="pres">
      <dgm:prSet presAssocID="{8EFA4CC6-2880-4D30-BBAF-2E13B16E96C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55E0D8-706C-485A-BC8D-0B53E5298766}" type="pres">
      <dgm:prSet presAssocID="{4381B4CE-C66E-4245-B75D-CD1502B9BDF6}" presName="vertOne" presStyleCnt="0"/>
      <dgm:spPr/>
    </dgm:pt>
    <dgm:pt modelId="{7324C22F-D91C-4E86-99AD-18AC1ACE119C}" type="pres">
      <dgm:prSet presAssocID="{4381B4CE-C66E-4245-B75D-CD1502B9BDF6}" presName="txOne" presStyleLbl="node0" presStyleIdx="0" presStyleCnt="1">
        <dgm:presLayoutVars>
          <dgm:chPref val="3"/>
        </dgm:presLayoutVars>
      </dgm:prSet>
      <dgm:spPr/>
    </dgm:pt>
    <dgm:pt modelId="{79D05EC3-E7B2-49BF-8E3B-25465726DB86}" type="pres">
      <dgm:prSet presAssocID="{4381B4CE-C66E-4245-B75D-CD1502B9BDF6}" presName="parTransOne" presStyleCnt="0"/>
      <dgm:spPr/>
    </dgm:pt>
    <dgm:pt modelId="{C28E52FE-B7B0-48B2-85F9-ACCD86F9BF4B}" type="pres">
      <dgm:prSet presAssocID="{4381B4CE-C66E-4245-B75D-CD1502B9BDF6}" presName="horzOne" presStyleCnt="0"/>
      <dgm:spPr/>
    </dgm:pt>
    <dgm:pt modelId="{5ACE719B-DCCD-4B9C-9C50-F73CD85FAFD7}" type="pres">
      <dgm:prSet presAssocID="{4D8458CC-3901-498A-88B1-289B56CDBD38}" presName="vertTwo" presStyleCnt="0"/>
      <dgm:spPr/>
    </dgm:pt>
    <dgm:pt modelId="{743AD2A0-54CE-4381-B38F-40884CED66A8}" type="pres">
      <dgm:prSet presAssocID="{4D8458CC-3901-498A-88B1-289B56CDBD38}" presName="txTwo" presStyleLbl="node2" presStyleIdx="0" presStyleCnt="3">
        <dgm:presLayoutVars>
          <dgm:chPref val="3"/>
        </dgm:presLayoutVars>
      </dgm:prSet>
      <dgm:spPr/>
    </dgm:pt>
    <dgm:pt modelId="{A747349D-1F1F-4AF0-9178-02B3808F62A8}" type="pres">
      <dgm:prSet presAssocID="{4D8458CC-3901-498A-88B1-289B56CDBD38}" presName="horzTwo" presStyleCnt="0"/>
      <dgm:spPr/>
    </dgm:pt>
    <dgm:pt modelId="{B4F6C710-316E-45B9-83D1-FC01D801DB2A}" type="pres">
      <dgm:prSet presAssocID="{F7CC1830-FED4-4852-AD6E-1BA3DBA30BAD}" presName="sibSpaceTwo" presStyleCnt="0"/>
      <dgm:spPr/>
    </dgm:pt>
    <dgm:pt modelId="{30750EA0-B3D4-427F-A06A-1593313FEBF7}" type="pres">
      <dgm:prSet presAssocID="{3E9F95F6-1588-49BB-A01C-9F506A5C69B7}" presName="vertTwo" presStyleCnt="0"/>
      <dgm:spPr/>
    </dgm:pt>
    <dgm:pt modelId="{36355158-1926-459A-B331-A05F7D840DD1}" type="pres">
      <dgm:prSet presAssocID="{3E9F95F6-1588-49BB-A01C-9F506A5C69B7}" presName="txTwo" presStyleLbl="node2" presStyleIdx="1" presStyleCnt="3">
        <dgm:presLayoutVars>
          <dgm:chPref val="3"/>
        </dgm:presLayoutVars>
      </dgm:prSet>
      <dgm:spPr/>
    </dgm:pt>
    <dgm:pt modelId="{8A5DACE9-506D-4527-A384-A6A6145AA1C4}" type="pres">
      <dgm:prSet presAssocID="{3E9F95F6-1588-49BB-A01C-9F506A5C69B7}" presName="horzTwo" presStyleCnt="0"/>
      <dgm:spPr/>
    </dgm:pt>
    <dgm:pt modelId="{F9FF396D-91FF-40EF-BA58-185E858D880B}" type="pres">
      <dgm:prSet presAssocID="{7E9FDC9E-CEB4-4028-9471-A7A395DD8340}" presName="sibSpaceTwo" presStyleCnt="0"/>
      <dgm:spPr/>
    </dgm:pt>
    <dgm:pt modelId="{EB22FA2F-B212-4C13-8927-A9597423761F}" type="pres">
      <dgm:prSet presAssocID="{4B8F9FBC-A37F-4C2A-9127-901D19FC1031}" presName="vertTwo" presStyleCnt="0"/>
      <dgm:spPr/>
    </dgm:pt>
    <dgm:pt modelId="{A06674CE-3CC5-4B71-B307-22224DB87996}" type="pres">
      <dgm:prSet presAssocID="{4B8F9FBC-A37F-4C2A-9127-901D19FC1031}" presName="txTwo" presStyleLbl="node2" presStyleIdx="2" presStyleCnt="3">
        <dgm:presLayoutVars>
          <dgm:chPref val="3"/>
        </dgm:presLayoutVars>
      </dgm:prSet>
      <dgm:spPr/>
    </dgm:pt>
    <dgm:pt modelId="{70C3522B-AD10-47F5-ABC0-84DC3F6B2340}" type="pres">
      <dgm:prSet presAssocID="{4B8F9FBC-A37F-4C2A-9127-901D19FC1031}" presName="horzTwo" presStyleCnt="0"/>
      <dgm:spPr/>
    </dgm:pt>
  </dgm:ptLst>
  <dgm:cxnLst>
    <dgm:cxn modelId="{9F86EF00-6702-47C6-A96D-20BDD324C0A3}" srcId="{4381B4CE-C66E-4245-B75D-CD1502B9BDF6}" destId="{4D8458CC-3901-498A-88B1-289B56CDBD38}" srcOrd="0" destOrd="0" parTransId="{CC6B35A5-8321-44FE-8D55-F08726908C22}" sibTransId="{F7CC1830-FED4-4852-AD6E-1BA3DBA30BAD}"/>
    <dgm:cxn modelId="{5C04731C-F216-43E5-9D33-E9EEFF34E87D}" srcId="{4381B4CE-C66E-4245-B75D-CD1502B9BDF6}" destId="{3E9F95F6-1588-49BB-A01C-9F506A5C69B7}" srcOrd="1" destOrd="0" parTransId="{E388AC07-21C5-4DE9-82FC-B130E7FE4DDF}" sibTransId="{7E9FDC9E-CEB4-4028-9471-A7A395DD8340}"/>
    <dgm:cxn modelId="{A4DA6320-2522-4C49-9AFA-D508D671A595}" type="presOf" srcId="{8EFA4CC6-2880-4D30-BBAF-2E13B16E96CF}" destId="{DD7F315E-45FD-46C1-B1EC-2D98F7994DFA}" srcOrd="0" destOrd="0" presId="urn:microsoft.com/office/officeart/2005/8/layout/hierarchy4"/>
    <dgm:cxn modelId="{3BCBAC36-4A83-49E6-B5B9-C55AFDF0A8B4}" type="presOf" srcId="{4D8458CC-3901-498A-88B1-289B56CDBD38}" destId="{743AD2A0-54CE-4381-B38F-40884CED66A8}" srcOrd="0" destOrd="0" presId="urn:microsoft.com/office/officeart/2005/8/layout/hierarchy4"/>
    <dgm:cxn modelId="{3449E85D-B524-4DA8-8016-AD685E1C43EC}" type="presOf" srcId="{4B8F9FBC-A37F-4C2A-9127-901D19FC1031}" destId="{A06674CE-3CC5-4B71-B307-22224DB87996}" srcOrd="0" destOrd="0" presId="urn:microsoft.com/office/officeart/2005/8/layout/hierarchy4"/>
    <dgm:cxn modelId="{4058B390-D7D8-4EB0-B2D3-11A6DB3F2E83}" type="presOf" srcId="{3E9F95F6-1588-49BB-A01C-9F506A5C69B7}" destId="{36355158-1926-459A-B331-A05F7D840DD1}" srcOrd="0" destOrd="0" presId="urn:microsoft.com/office/officeart/2005/8/layout/hierarchy4"/>
    <dgm:cxn modelId="{3F7BB191-537D-49F4-B219-BD8D030033D6}" type="presOf" srcId="{4381B4CE-C66E-4245-B75D-CD1502B9BDF6}" destId="{7324C22F-D91C-4E86-99AD-18AC1ACE119C}" srcOrd="0" destOrd="0" presId="urn:microsoft.com/office/officeart/2005/8/layout/hierarchy4"/>
    <dgm:cxn modelId="{69E39FC1-C7FD-40D6-8593-A51E8DCC4944}" srcId="{8EFA4CC6-2880-4D30-BBAF-2E13B16E96CF}" destId="{4381B4CE-C66E-4245-B75D-CD1502B9BDF6}" srcOrd="0" destOrd="0" parTransId="{B86C40ED-88FC-404C-AD10-13A94A5589FB}" sibTransId="{D2074F4F-BB1B-479F-8C3C-651C55012B44}"/>
    <dgm:cxn modelId="{217A47DE-757A-436A-9F27-54A3FF4FD80E}" srcId="{4381B4CE-C66E-4245-B75D-CD1502B9BDF6}" destId="{4B8F9FBC-A37F-4C2A-9127-901D19FC1031}" srcOrd="2" destOrd="0" parTransId="{B032482C-9BCC-482D-8DE1-D260FEB98C1E}" sibTransId="{5640A326-89DB-42AF-95BE-F6991F65B863}"/>
    <dgm:cxn modelId="{BF9B671F-580B-419A-A0C2-6EFAC1F25BCF}" type="presParOf" srcId="{DD7F315E-45FD-46C1-B1EC-2D98F7994DFA}" destId="{6C55E0D8-706C-485A-BC8D-0B53E5298766}" srcOrd="0" destOrd="0" presId="urn:microsoft.com/office/officeart/2005/8/layout/hierarchy4"/>
    <dgm:cxn modelId="{53F5E14F-758E-48F6-A90B-BA0E4F87ACCC}" type="presParOf" srcId="{6C55E0D8-706C-485A-BC8D-0B53E5298766}" destId="{7324C22F-D91C-4E86-99AD-18AC1ACE119C}" srcOrd="0" destOrd="0" presId="urn:microsoft.com/office/officeart/2005/8/layout/hierarchy4"/>
    <dgm:cxn modelId="{92235A46-C7A9-49C3-B2E9-69B405B92D35}" type="presParOf" srcId="{6C55E0D8-706C-485A-BC8D-0B53E5298766}" destId="{79D05EC3-E7B2-49BF-8E3B-25465726DB86}" srcOrd="1" destOrd="0" presId="urn:microsoft.com/office/officeart/2005/8/layout/hierarchy4"/>
    <dgm:cxn modelId="{547F9CB2-D7C1-4135-B98B-33D17DBCFC21}" type="presParOf" srcId="{6C55E0D8-706C-485A-BC8D-0B53E5298766}" destId="{C28E52FE-B7B0-48B2-85F9-ACCD86F9BF4B}" srcOrd="2" destOrd="0" presId="urn:microsoft.com/office/officeart/2005/8/layout/hierarchy4"/>
    <dgm:cxn modelId="{C66443E8-A9A5-405D-82DB-5C1D46A3D471}" type="presParOf" srcId="{C28E52FE-B7B0-48B2-85F9-ACCD86F9BF4B}" destId="{5ACE719B-DCCD-4B9C-9C50-F73CD85FAFD7}" srcOrd="0" destOrd="0" presId="urn:microsoft.com/office/officeart/2005/8/layout/hierarchy4"/>
    <dgm:cxn modelId="{96F72B48-860E-4C8D-A95E-6B55E9BD5C51}" type="presParOf" srcId="{5ACE719B-DCCD-4B9C-9C50-F73CD85FAFD7}" destId="{743AD2A0-54CE-4381-B38F-40884CED66A8}" srcOrd="0" destOrd="0" presId="urn:microsoft.com/office/officeart/2005/8/layout/hierarchy4"/>
    <dgm:cxn modelId="{7BC245A9-4A48-4741-84E9-332B1FBA8290}" type="presParOf" srcId="{5ACE719B-DCCD-4B9C-9C50-F73CD85FAFD7}" destId="{A747349D-1F1F-4AF0-9178-02B3808F62A8}" srcOrd="1" destOrd="0" presId="urn:microsoft.com/office/officeart/2005/8/layout/hierarchy4"/>
    <dgm:cxn modelId="{BF772722-D3AF-468B-8DE3-107480E2157E}" type="presParOf" srcId="{C28E52FE-B7B0-48B2-85F9-ACCD86F9BF4B}" destId="{B4F6C710-316E-45B9-83D1-FC01D801DB2A}" srcOrd="1" destOrd="0" presId="urn:microsoft.com/office/officeart/2005/8/layout/hierarchy4"/>
    <dgm:cxn modelId="{E1DE5BB2-28B8-4290-8ED7-D421FF639848}" type="presParOf" srcId="{C28E52FE-B7B0-48B2-85F9-ACCD86F9BF4B}" destId="{30750EA0-B3D4-427F-A06A-1593313FEBF7}" srcOrd="2" destOrd="0" presId="urn:microsoft.com/office/officeart/2005/8/layout/hierarchy4"/>
    <dgm:cxn modelId="{B8B437DF-8686-49AF-ADA2-C8C57FE57262}" type="presParOf" srcId="{30750EA0-B3D4-427F-A06A-1593313FEBF7}" destId="{36355158-1926-459A-B331-A05F7D840DD1}" srcOrd="0" destOrd="0" presId="urn:microsoft.com/office/officeart/2005/8/layout/hierarchy4"/>
    <dgm:cxn modelId="{ACA94539-3B22-432D-8500-C698BCEFFF6E}" type="presParOf" srcId="{30750EA0-B3D4-427F-A06A-1593313FEBF7}" destId="{8A5DACE9-506D-4527-A384-A6A6145AA1C4}" srcOrd="1" destOrd="0" presId="urn:microsoft.com/office/officeart/2005/8/layout/hierarchy4"/>
    <dgm:cxn modelId="{8E9A115B-C93E-4C5E-A6C0-FFCD1DB42A27}" type="presParOf" srcId="{C28E52FE-B7B0-48B2-85F9-ACCD86F9BF4B}" destId="{F9FF396D-91FF-40EF-BA58-185E858D880B}" srcOrd="3" destOrd="0" presId="urn:microsoft.com/office/officeart/2005/8/layout/hierarchy4"/>
    <dgm:cxn modelId="{CBEB85EA-4FBF-4225-AE26-E5E10615B077}" type="presParOf" srcId="{C28E52FE-B7B0-48B2-85F9-ACCD86F9BF4B}" destId="{EB22FA2F-B212-4C13-8927-A9597423761F}" srcOrd="4" destOrd="0" presId="urn:microsoft.com/office/officeart/2005/8/layout/hierarchy4"/>
    <dgm:cxn modelId="{7DADA3F7-A7C8-4DF9-A471-B28949E0B1DF}" type="presParOf" srcId="{EB22FA2F-B212-4C13-8927-A9597423761F}" destId="{A06674CE-3CC5-4B71-B307-22224DB87996}" srcOrd="0" destOrd="0" presId="urn:microsoft.com/office/officeart/2005/8/layout/hierarchy4"/>
    <dgm:cxn modelId="{285312C0-98CF-44C2-BE67-D5838374232F}" type="presParOf" srcId="{EB22FA2F-B212-4C13-8927-A9597423761F}" destId="{70C3522B-AD10-47F5-ABC0-84DC3F6B234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0CD06C-F9FE-4A84-8D22-B197BD3AB32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4F891A5-E162-498E-A8DD-637B1B8704A3}">
      <dgm:prSet phldrT="[Texte]"/>
      <dgm:spPr>
        <a:solidFill>
          <a:srgbClr val="7030A0"/>
        </a:solidFill>
      </dgm:spPr>
      <dgm:t>
        <a:bodyPr/>
        <a:lstStyle/>
        <a:p>
          <a:r>
            <a:rPr lang="fr-FR" dirty="0"/>
            <a:t>Un/Une ALTERNANT(E)</a:t>
          </a:r>
        </a:p>
      </dgm:t>
    </dgm:pt>
    <dgm:pt modelId="{0C36DD3B-A924-4813-B267-0530F3718CCC}" type="parTrans" cxnId="{417D5B84-0791-47D4-99D0-D8F06A823F1A}">
      <dgm:prSet/>
      <dgm:spPr/>
      <dgm:t>
        <a:bodyPr/>
        <a:lstStyle/>
        <a:p>
          <a:endParaRPr lang="fr-FR"/>
        </a:p>
      </dgm:t>
    </dgm:pt>
    <dgm:pt modelId="{F5A9167E-ACE5-4BAE-BAA5-83A1B8DACEB5}" type="sibTrans" cxnId="{417D5B84-0791-47D4-99D0-D8F06A823F1A}">
      <dgm:prSet/>
      <dgm:spPr/>
      <dgm:t>
        <a:bodyPr/>
        <a:lstStyle/>
        <a:p>
          <a:endParaRPr lang="fr-FR"/>
        </a:p>
      </dgm:t>
    </dgm:pt>
    <dgm:pt modelId="{3E50ACFD-C722-486C-881D-69F0F6921B71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Un EMPLOYEUR</a:t>
          </a:r>
        </a:p>
      </dgm:t>
    </dgm:pt>
    <dgm:pt modelId="{558ACE04-0A69-4E8F-8B8D-4135114B83DE}" type="parTrans" cxnId="{2C68B75D-2985-4024-89F2-6F240870AF7B}">
      <dgm:prSet/>
      <dgm:spPr/>
      <dgm:t>
        <a:bodyPr/>
        <a:lstStyle/>
        <a:p>
          <a:endParaRPr lang="fr-FR"/>
        </a:p>
      </dgm:t>
    </dgm:pt>
    <dgm:pt modelId="{6107FB3F-8F98-4774-9905-229174D807D2}" type="sibTrans" cxnId="{2C68B75D-2985-4024-89F2-6F240870AF7B}">
      <dgm:prSet/>
      <dgm:spPr/>
      <dgm:t>
        <a:bodyPr/>
        <a:lstStyle/>
        <a:p>
          <a:endParaRPr lang="fr-FR"/>
        </a:p>
      </dgm:t>
    </dgm:pt>
    <dgm:pt modelId="{184B7272-0424-49AC-8D0F-30DA74651720}">
      <dgm:prSet phldrT="[Texte]"/>
      <dgm:spPr>
        <a:solidFill>
          <a:srgbClr val="00B050"/>
        </a:solidFill>
      </dgm:spPr>
      <dgm:t>
        <a:bodyPr/>
        <a:lstStyle/>
        <a:p>
          <a:pPr>
            <a:buNone/>
          </a:pPr>
          <a:r>
            <a:rPr lang="fr-FR" b="0" i="0" baseline="0" dirty="0"/>
            <a:t>Un CENTRE de FORMATION</a:t>
          </a:r>
          <a:endParaRPr lang="fr-FR" dirty="0"/>
        </a:p>
      </dgm:t>
    </dgm:pt>
    <dgm:pt modelId="{2C0ED1A1-1551-4347-9581-CDBCD7D1D3F0}" type="parTrans" cxnId="{7CDE8EE5-C27C-47FE-BBFE-03BACF8B19F8}">
      <dgm:prSet/>
      <dgm:spPr/>
      <dgm:t>
        <a:bodyPr/>
        <a:lstStyle/>
        <a:p>
          <a:endParaRPr lang="fr-FR"/>
        </a:p>
      </dgm:t>
    </dgm:pt>
    <dgm:pt modelId="{1599F371-891B-4CDC-A5C9-56558E8225AB}" type="sibTrans" cxnId="{7CDE8EE5-C27C-47FE-BBFE-03BACF8B19F8}">
      <dgm:prSet/>
      <dgm:spPr/>
      <dgm:t>
        <a:bodyPr/>
        <a:lstStyle/>
        <a:p>
          <a:endParaRPr lang="fr-FR"/>
        </a:p>
      </dgm:t>
    </dgm:pt>
    <dgm:pt modelId="{C07B73F7-31FF-461A-AD19-13DB7F9F40B9}" type="pres">
      <dgm:prSet presAssocID="{F00CD06C-F9FE-4A84-8D22-B197BD3AB320}" presName="compositeShape" presStyleCnt="0">
        <dgm:presLayoutVars>
          <dgm:chMax val="7"/>
          <dgm:dir/>
          <dgm:resizeHandles val="exact"/>
        </dgm:presLayoutVars>
      </dgm:prSet>
      <dgm:spPr/>
    </dgm:pt>
    <dgm:pt modelId="{8FDBDBD7-14F3-4068-B571-4F1E3BA84033}" type="pres">
      <dgm:prSet presAssocID="{F00CD06C-F9FE-4A84-8D22-B197BD3AB320}" presName="wedge1" presStyleLbl="node1" presStyleIdx="0" presStyleCnt="3"/>
      <dgm:spPr/>
    </dgm:pt>
    <dgm:pt modelId="{B05C6510-2A75-47F0-ACA8-F14C7049AC1E}" type="pres">
      <dgm:prSet presAssocID="{F00CD06C-F9FE-4A84-8D22-B197BD3AB320}" presName="dummy1a" presStyleCnt="0"/>
      <dgm:spPr/>
    </dgm:pt>
    <dgm:pt modelId="{E7144603-075B-45D0-9274-2123A5C42961}" type="pres">
      <dgm:prSet presAssocID="{F00CD06C-F9FE-4A84-8D22-B197BD3AB320}" presName="dummy1b" presStyleCnt="0"/>
      <dgm:spPr/>
    </dgm:pt>
    <dgm:pt modelId="{AA99883B-9419-4F99-98E8-FDBA892FB99B}" type="pres">
      <dgm:prSet presAssocID="{F00CD06C-F9FE-4A84-8D22-B197BD3AB32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929F393-F2E9-4342-8813-F3054D6E2229}" type="pres">
      <dgm:prSet presAssocID="{F00CD06C-F9FE-4A84-8D22-B197BD3AB320}" presName="wedge2" presStyleLbl="node1" presStyleIdx="1" presStyleCnt="3" custLinFactNeighborX="957" custLinFactNeighborY="-879"/>
      <dgm:spPr/>
    </dgm:pt>
    <dgm:pt modelId="{BC6FC155-AA66-4A19-A298-64D5ECA6610B}" type="pres">
      <dgm:prSet presAssocID="{F00CD06C-F9FE-4A84-8D22-B197BD3AB320}" presName="dummy2a" presStyleCnt="0"/>
      <dgm:spPr/>
    </dgm:pt>
    <dgm:pt modelId="{DF539EB7-23AE-479A-AA4A-579C2228BAB6}" type="pres">
      <dgm:prSet presAssocID="{F00CD06C-F9FE-4A84-8D22-B197BD3AB320}" presName="dummy2b" presStyleCnt="0"/>
      <dgm:spPr/>
    </dgm:pt>
    <dgm:pt modelId="{A73EC064-2065-49D1-A2AF-92835B7DB371}" type="pres">
      <dgm:prSet presAssocID="{F00CD06C-F9FE-4A84-8D22-B197BD3AB32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94D6D0-0EE7-4C7E-9ACB-31AD64009084}" type="pres">
      <dgm:prSet presAssocID="{F00CD06C-F9FE-4A84-8D22-B197BD3AB320}" presName="wedge3" presStyleLbl="node1" presStyleIdx="2" presStyleCnt="3"/>
      <dgm:spPr/>
    </dgm:pt>
    <dgm:pt modelId="{10F88362-BEAA-481B-9F9D-AB640BF5C3F5}" type="pres">
      <dgm:prSet presAssocID="{F00CD06C-F9FE-4A84-8D22-B197BD3AB320}" presName="dummy3a" presStyleCnt="0"/>
      <dgm:spPr/>
    </dgm:pt>
    <dgm:pt modelId="{F80DCD07-C84F-49E5-B056-75ABBFC2FF6D}" type="pres">
      <dgm:prSet presAssocID="{F00CD06C-F9FE-4A84-8D22-B197BD3AB320}" presName="dummy3b" presStyleCnt="0"/>
      <dgm:spPr/>
    </dgm:pt>
    <dgm:pt modelId="{E6939195-B2E4-4C31-8E74-7B0669C55E1E}" type="pres">
      <dgm:prSet presAssocID="{F00CD06C-F9FE-4A84-8D22-B197BD3AB32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B44B5CD-89FD-41E5-8FFA-FA919AB5C053}" type="pres">
      <dgm:prSet presAssocID="{F5A9167E-ACE5-4BAE-BAA5-83A1B8DACEB5}" presName="arrowWedge1" presStyleLbl="fgSibTrans2D1" presStyleIdx="0" presStyleCnt="3"/>
      <dgm:spPr/>
    </dgm:pt>
    <dgm:pt modelId="{DEBBEEC9-5B05-46E3-BF8E-B592DE7EDD0F}" type="pres">
      <dgm:prSet presAssocID="{6107FB3F-8F98-4774-9905-229174D807D2}" presName="arrowWedge2" presStyleLbl="fgSibTrans2D1" presStyleIdx="1" presStyleCnt="3"/>
      <dgm:spPr/>
    </dgm:pt>
    <dgm:pt modelId="{83D22814-5A15-4958-9FCF-8EFC834538FF}" type="pres">
      <dgm:prSet presAssocID="{1599F371-891B-4CDC-A5C9-56558E8225AB}" presName="arrowWedge3" presStyleLbl="fgSibTrans2D1" presStyleIdx="2" presStyleCnt="3"/>
      <dgm:spPr/>
    </dgm:pt>
  </dgm:ptLst>
  <dgm:cxnLst>
    <dgm:cxn modelId="{BE244706-EC90-4474-962D-C824CE2E2AC2}" type="presOf" srcId="{F4F891A5-E162-498E-A8DD-637B1B8704A3}" destId="{AA99883B-9419-4F99-98E8-FDBA892FB99B}" srcOrd="1" destOrd="0" presId="urn:microsoft.com/office/officeart/2005/8/layout/cycle8"/>
    <dgm:cxn modelId="{71D0375C-D6CE-4880-9D5B-80D3BE491C16}" type="presOf" srcId="{3E50ACFD-C722-486C-881D-69F0F6921B71}" destId="{5929F393-F2E9-4342-8813-F3054D6E2229}" srcOrd="0" destOrd="0" presId="urn:microsoft.com/office/officeart/2005/8/layout/cycle8"/>
    <dgm:cxn modelId="{2C68B75D-2985-4024-89F2-6F240870AF7B}" srcId="{F00CD06C-F9FE-4A84-8D22-B197BD3AB320}" destId="{3E50ACFD-C722-486C-881D-69F0F6921B71}" srcOrd="1" destOrd="0" parTransId="{558ACE04-0A69-4E8F-8B8D-4135114B83DE}" sibTransId="{6107FB3F-8F98-4774-9905-229174D807D2}"/>
    <dgm:cxn modelId="{D2617E77-BAFA-4A10-B291-1EE8DC27635E}" type="presOf" srcId="{F00CD06C-F9FE-4A84-8D22-B197BD3AB320}" destId="{C07B73F7-31FF-461A-AD19-13DB7F9F40B9}" srcOrd="0" destOrd="0" presId="urn:microsoft.com/office/officeart/2005/8/layout/cycle8"/>
    <dgm:cxn modelId="{27F46C5A-D1D8-4615-A986-F71453522D43}" type="presOf" srcId="{3E50ACFD-C722-486C-881D-69F0F6921B71}" destId="{A73EC064-2065-49D1-A2AF-92835B7DB371}" srcOrd="1" destOrd="0" presId="urn:microsoft.com/office/officeart/2005/8/layout/cycle8"/>
    <dgm:cxn modelId="{417D5B84-0791-47D4-99D0-D8F06A823F1A}" srcId="{F00CD06C-F9FE-4A84-8D22-B197BD3AB320}" destId="{F4F891A5-E162-498E-A8DD-637B1B8704A3}" srcOrd="0" destOrd="0" parTransId="{0C36DD3B-A924-4813-B267-0530F3718CCC}" sibTransId="{F5A9167E-ACE5-4BAE-BAA5-83A1B8DACEB5}"/>
    <dgm:cxn modelId="{CD66F494-EC02-4305-A3F6-9A0DCB8D994D}" type="presOf" srcId="{184B7272-0424-49AC-8D0F-30DA74651720}" destId="{6494D6D0-0EE7-4C7E-9ACB-31AD64009084}" srcOrd="0" destOrd="0" presId="urn:microsoft.com/office/officeart/2005/8/layout/cycle8"/>
    <dgm:cxn modelId="{430B82C5-94D3-4C15-A803-CBC31F9B6C21}" type="presOf" srcId="{F4F891A5-E162-498E-A8DD-637B1B8704A3}" destId="{8FDBDBD7-14F3-4068-B571-4F1E3BA84033}" srcOrd="0" destOrd="0" presId="urn:microsoft.com/office/officeart/2005/8/layout/cycle8"/>
    <dgm:cxn modelId="{7CDE8EE5-C27C-47FE-BBFE-03BACF8B19F8}" srcId="{F00CD06C-F9FE-4A84-8D22-B197BD3AB320}" destId="{184B7272-0424-49AC-8D0F-30DA74651720}" srcOrd="2" destOrd="0" parTransId="{2C0ED1A1-1551-4347-9581-CDBCD7D1D3F0}" sibTransId="{1599F371-891B-4CDC-A5C9-56558E8225AB}"/>
    <dgm:cxn modelId="{30F309EF-D534-4AAD-927C-FC71089D745F}" type="presOf" srcId="{184B7272-0424-49AC-8D0F-30DA74651720}" destId="{E6939195-B2E4-4C31-8E74-7B0669C55E1E}" srcOrd="1" destOrd="0" presId="urn:microsoft.com/office/officeart/2005/8/layout/cycle8"/>
    <dgm:cxn modelId="{0AD1CC33-7C2B-47E6-9423-C33751DC12CF}" type="presParOf" srcId="{C07B73F7-31FF-461A-AD19-13DB7F9F40B9}" destId="{8FDBDBD7-14F3-4068-B571-4F1E3BA84033}" srcOrd="0" destOrd="0" presId="urn:microsoft.com/office/officeart/2005/8/layout/cycle8"/>
    <dgm:cxn modelId="{6BDB31D3-E5DB-4D66-8469-E51E69F59038}" type="presParOf" srcId="{C07B73F7-31FF-461A-AD19-13DB7F9F40B9}" destId="{B05C6510-2A75-47F0-ACA8-F14C7049AC1E}" srcOrd="1" destOrd="0" presId="urn:microsoft.com/office/officeart/2005/8/layout/cycle8"/>
    <dgm:cxn modelId="{3D426399-D8C5-4FD8-B62C-725115917E85}" type="presParOf" srcId="{C07B73F7-31FF-461A-AD19-13DB7F9F40B9}" destId="{E7144603-075B-45D0-9274-2123A5C42961}" srcOrd="2" destOrd="0" presId="urn:microsoft.com/office/officeart/2005/8/layout/cycle8"/>
    <dgm:cxn modelId="{A633318D-F659-4A8F-9ACA-6566674FD2AD}" type="presParOf" srcId="{C07B73F7-31FF-461A-AD19-13DB7F9F40B9}" destId="{AA99883B-9419-4F99-98E8-FDBA892FB99B}" srcOrd="3" destOrd="0" presId="urn:microsoft.com/office/officeart/2005/8/layout/cycle8"/>
    <dgm:cxn modelId="{51205030-6CBB-4F42-9C39-861EEC24E20B}" type="presParOf" srcId="{C07B73F7-31FF-461A-AD19-13DB7F9F40B9}" destId="{5929F393-F2E9-4342-8813-F3054D6E2229}" srcOrd="4" destOrd="0" presId="urn:microsoft.com/office/officeart/2005/8/layout/cycle8"/>
    <dgm:cxn modelId="{9F976B25-36BB-4796-9712-3C7F24CF2C81}" type="presParOf" srcId="{C07B73F7-31FF-461A-AD19-13DB7F9F40B9}" destId="{BC6FC155-AA66-4A19-A298-64D5ECA6610B}" srcOrd="5" destOrd="0" presId="urn:microsoft.com/office/officeart/2005/8/layout/cycle8"/>
    <dgm:cxn modelId="{7016CB05-17C4-4F60-BB14-E929FF0CB3E2}" type="presParOf" srcId="{C07B73F7-31FF-461A-AD19-13DB7F9F40B9}" destId="{DF539EB7-23AE-479A-AA4A-579C2228BAB6}" srcOrd="6" destOrd="0" presId="urn:microsoft.com/office/officeart/2005/8/layout/cycle8"/>
    <dgm:cxn modelId="{1C946F96-4C42-47E1-A434-477665330B67}" type="presParOf" srcId="{C07B73F7-31FF-461A-AD19-13DB7F9F40B9}" destId="{A73EC064-2065-49D1-A2AF-92835B7DB371}" srcOrd="7" destOrd="0" presId="urn:microsoft.com/office/officeart/2005/8/layout/cycle8"/>
    <dgm:cxn modelId="{ABC52370-693B-4A83-9E9D-2BFF165B457D}" type="presParOf" srcId="{C07B73F7-31FF-461A-AD19-13DB7F9F40B9}" destId="{6494D6D0-0EE7-4C7E-9ACB-31AD64009084}" srcOrd="8" destOrd="0" presId="urn:microsoft.com/office/officeart/2005/8/layout/cycle8"/>
    <dgm:cxn modelId="{591E8893-D739-4846-B63A-BAD08F3995DB}" type="presParOf" srcId="{C07B73F7-31FF-461A-AD19-13DB7F9F40B9}" destId="{10F88362-BEAA-481B-9F9D-AB640BF5C3F5}" srcOrd="9" destOrd="0" presId="urn:microsoft.com/office/officeart/2005/8/layout/cycle8"/>
    <dgm:cxn modelId="{1243581B-E296-4346-97B3-D05F6D3581F0}" type="presParOf" srcId="{C07B73F7-31FF-461A-AD19-13DB7F9F40B9}" destId="{F80DCD07-C84F-49E5-B056-75ABBFC2FF6D}" srcOrd="10" destOrd="0" presId="urn:microsoft.com/office/officeart/2005/8/layout/cycle8"/>
    <dgm:cxn modelId="{2E29D0DC-8592-4A43-826C-41A6BF76FDC8}" type="presParOf" srcId="{C07B73F7-31FF-461A-AD19-13DB7F9F40B9}" destId="{E6939195-B2E4-4C31-8E74-7B0669C55E1E}" srcOrd="11" destOrd="0" presId="urn:microsoft.com/office/officeart/2005/8/layout/cycle8"/>
    <dgm:cxn modelId="{75A53732-D92F-4DAB-A9BC-C226A4D03CC8}" type="presParOf" srcId="{C07B73F7-31FF-461A-AD19-13DB7F9F40B9}" destId="{EB44B5CD-89FD-41E5-8FFA-FA919AB5C053}" srcOrd="12" destOrd="0" presId="urn:microsoft.com/office/officeart/2005/8/layout/cycle8"/>
    <dgm:cxn modelId="{1BD84BBE-E52E-49EE-BCBF-A66FA467842F}" type="presParOf" srcId="{C07B73F7-31FF-461A-AD19-13DB7F9F40B9}" destId="{DEBBEEC9-5B05-46E3-BF8E-B592DE7EDD0F}" srcOrd="13" destOrd="0" presId="urn:microsoft.com/office/officeart/2005/8/layout/cycle8"/>
    <dgm:cxn modelId="{830EFD39-67BE-4E6A-8114-2ABE210E2133}" type="presParOf" srcId="{C07B73F7-31FF-461A-AD19-13DB7F9F40B9}" destId="{83D22814-5A15-4958-9FCF-8EFC834538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FD7344-BE4E-4A88-87D2-A02F991854C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0D3D4B8-B74D-4C2D-BE46-418B7748B82F}">
      <dgm:prSet phldrT="[Texte]"/>
      <dgm:spPr/>
      <dgm:t>
        <a:bodyPr/>
        <a:lstStyle/>
        <a:p>
          <a:r>
            <a:rPr lang="fr-FR" b="1" dirty="0"/>
            <a:t>Pour trouver mon employeur</a:t>
          </a:r>
        </a:p>
      </dgm:t>
    </dgm:pt>
    <dgm:pt modelId="{3CFF33FC-1824-4740-9852-C81E98ED38D5}" type="parTrans" cxnId="{4F3BE7F5-5966-4A82-A348-C894254DD622}">
      <dgm:prSet/>
      <dgm:spPr/>
      <dgm:t>
        <a:bodyPr/>
        <a:lstStyle/>
        <a:p>
          <a:endParaRPr lang="fr-FR"/>
        </a:p>
      </dgm:t>
    </dgm:pt>
    <dgm:pt modelId="{31C15305-CDB9-486E-911E-29FFA46EF39F}" type="sibTrans" cxnId="{4F3BE7F5-5966-4A82-A348-C894254DD622}">
      <dgm:prSet/>
      <dgm:spPr/>
      <dgm:t>
        <a:bodyPr/>
        <a:lstStyle/>
        <a:p>
          <a:endParaRPr lang="fr-FR"/>
        </a:p>
      </dgm:t>
    </dgm:pt>
    <dgm:pt modelId="{94DF0851-CC5F-4AD6-884B-B8ADD268E061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3600" b="1" dirty="0"/>
            <a:t>Je réponds à des offres de contrat</a:t>
          </a:r>
        </a:p>
      </dgm:t>
    </dgm:pt>
    <dgm:pt modelId="{B884403A-7D83-4ED5-8BC0-48E89829DFAE}" type="parTrans" cxnId="{195A5124-6049-4F33-BE10-CC5EB70848BB}">
      <dgm:prSet/>
      <dgm:spPr/>
      <dgm:t>
        <a:bodyPr/>
        <a:lstStyle/>
        <a:p>
          <a:endParaRPr lang="fr-FR"/>
        </a:p>
      </dgm:t>
    </dgm:pt>
    <dgm:pt modelId="{CA44A6AC-B5EA-40F3-803F-239DFA5FE221}" type="sibTrans" cxnId="{195A5124-6049-4F33-BE10-CC5EB70848BB}">
      <dgm:prSet/>
      <dgm:spPr/>
      <dgm:t>
        <a:bodyPr/>
        <a:lstStyle/>
        <a:p>
          <a:endParaRPr lang="fr-FR"/>
        </a:p>
      </dgm:t>
    </dgm:pt>
    <dgm:pt modelId="{B3BE17A1-5B69-4BA4-9F65-6EF2CFB6DE3D}">
      <dgm:prSet phldrT="[Texte]" custT="1"/>
      <dgm:spPr>
        <a:solidFill>
          <a:srgbClr val="7030A0"/>
        </a:solidFill>
      </dgm:spPr>
      <dgm:t>
        <a:bodyPr/>
        <a:lstStyle/>
        <a:p>
          <a:r>
            <a:rPr lang="fr-FR" sz="3600" b="1" dirty="0"/>
            <a:t>Je fais des candidatures spontanées</a:t>
          </a:r>
        </a:p>
      </dgm:t>
    </dgm:pt>
    <dgm:pt modelId="{711CE306-A836-45D7-881B-4A28914D3B4D}" type="parTrans" cxnId="{B7C095E7-B91D-447B-9B2D-62635FA70F40}">
      <dgm:prSet/>
      <dgm:spPr/>
      <dgm:t>
        <a:bodyPr/>
        <a:lstStyle/>
        <a:p>
          <a:endParaRPr lang="fr-FR"/>
        </a:p>
      </dgm:t>
    </dgm:pt>
    <dgm:pt modelId="{741825D2-3DD7-4BC3-9E2C-A362CB89C037}" type="sibTrans" cxnId="{B7C095E7-B91D-447B-9B2D-62635FA70F40}">
      <dgm:prSet/>
      <dgm:spPr/>
      <dgm:t>
        <a:bodyPr/>
        <a:lstStyle/>
        <a:p>
          <a:endParaRPr lang="fr-FR"/>
        </a:p>
      </dgm:t>
    </dgm:pt>
    <dgm:pt modelId="{A9D6F623-DCA4-42D7-A987-1B7BCA7D565E}">
      <dgm:prSet phldrT="[Texte]" custT="1"/>
      <dgm:spPr>
        <a:solidFill>
          <a:srgbClr val="92D050"/>
        </a:solidFill>
      </dgm:spPr>
      <dgm:t>
        <a:bodyPr/>
        <a:lstStyle/>
        <a:p>
          <a:r>
            <a:rPr lang="fr-FR" sz="3200" b="1" dirty="0"/>
            <a:t>Je me fais accompagner</a:t>
          </a:r>
        </a:p>
      </dgm:t>
    </dgm:pt>
    <dgm:pt modelId="{B17CEAA6-1E52-409F-9952-C634137E5F1F}" type="parTrans" cxnId="{95C85966-590C-4792-B8FA-02CE21E36071}">
      <dgm:prSet/>
      <dgm:spPr/>
      <dgm:t>
        <a:bodyPr/>
        <a:lstStyle/>
        <a:p>
          <a:endParaRPr lang="fr-FR"/>
        </a:p>
      </dgm:t>
    </dgm:pt>
    <dgm:pt modelId="{FD5ADBAA-464C-45F2-9DB6-D9E0F55C39A9}" type="sibTrans" cxnId="{95C85966-590C-4792-B8FA-02CE21E36071}">
      <dgm:prSet/>
      <dgm:spPr/>
      <dgm:t>
        <a:bodyPr/>
        <a:lstStyle/>
        <a:p>
          <a:endParaRPr lang="fr-FR"/>
        </a:p>
      </dgm:t>
    </dgm:pt>
    <dgm:pt modelId="{6924FBAB-E598-4A05-B6D9-EC6A01296F45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3400" b="1" dirty="0"/>
            <a:t>Je développe mon réseau professionnel</a:t>
          </a:r>
        </a:p>
      </dgm:t>
    </dgm:pt>
    <dgm:pt modelId="{FC9E94B5-DB58-4290-906C-F9664B18D4FC}" type="parTrans" cxnId="{6F8EAD25-DBE5-492E-8BB7-86BECF4E0FFA}">
      <dgm:prSet/>
      <dgm:spPr/>
      <dgm:t>
        <a:bodyPr/>
        <a:lstStyle/>
        <a:p>
          <a:endParaRPr lang="fr-FR"/>
        </a:p>
      </dgm:t>
    </dgm:pt>
    <dgm:pt modelId="{3B82D0D2-46CD-4056-B85A-3A220C406B53}" type="sibTrans" cxnId="{6F8EAD25-DBE5-492E-8BB7-86BECF4E0FFA}">
      <dgm:prSet/>
      <dgm:spPr/>
      <dgm:t>
        <a:bodyPr/>
        <a:lstStyle/>
        <a:p>
          <a:endParaRPr lang="fr-FR"/>
        </a:p>
      </dgm:t>
    </dgm:pt>
    <dgm:pt modelId="{CE66B89C-5595-482B-9F02-DE9D74D141DC}" type="pres">
      <dgm:prSet presAssocID="{78FD7344-BE4E-4A88-87D2-A02F991854C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1CA26F-E547-4E20-9396-1142ACF4BF45}" type="pres">
      <dgm:prSet presAssocID="{40D3D4B8-B74D-4C2D-BE46-418B7748B82F}" presName="centerShape" presStyleLbl="node0" presStyleIdx="0" presStyleCnt="1" custScaleX="162037" custScaleY="162037" custLinFactNeighborX="667" custLinFactNeighborY="-28846"/>
      <dgm:spPr/>
    </dgm:pt>
    <dgm:pt modelId="{96645C69-1C1A-4991-A0F7-18F40E76352A}" type="pres">
      <dgm:prSet presAssocID="{B884403A-7D83-4ED5-8BC0-48E89829DFAE}" presName="parTrans" presStyleLbl="sibTrans2D1" presStyleIdx="0" presStyleCnt="4"/>
      <dgm:spPr/>
    </dgm:pt>
    <dgm:pt modelId="{4D24EE63-137A-45A1-9A10-EFAFC5275B68}" type="pres">
      <dgm:prSet presAssocID="{B884403A-7D83-4ED5-8BC0-48E89829DFAE}" presName="connectorText" presStyleLbl="sibTrans2D1" presStyleIdx="0" presStyleCnt="4"/>
      <dgm:spPr/>
    </dgm:pt>
    <dgm:pt modelId="{56672D28-D2BC-42E5-97B1-3EC0A707635A}" type="pres">
      <dgm:prSet presAssocID="{94DF0851-CC5F-4AD6-884B-B8ADD268E061}" presName="node" presStyleLbl="node1" presStyleIdx="0" presStyleCnt="4" custScaleX="137544" custScaleY="137544" custRadScaleRad="78150" custRadScaleInc="298166">
        <dgm:presLayoutVars>
          <dgm:bulletEnabled val="1"/>
        </dgm:presLayoutVars>
      </dgm:prSet>
      <dgm:spPr/>
    </dgm:pt>
    <dgm:pt modelId="{60174F56-3563-4EC8-9F29-3E07D2289EF3}" type="pres">
      <dgm:prSet presAssocID="{711CE306-A836-45D7-881B-4A28914D3B4D}" presName="parTrans" presStyleLbl="sibTrans2D1" presStyleIdx="1" presStyleCnt="4"/>
      <dgm:spPr/>
    </dgm:pt>
    <dgm:pt modelId="{E1EBED0B-7D4C-4690-807A-7AA571A509F6}" type="pres">
      <dgm:prSet presAssocID="{711CE306-A836-45D7-881B-4A28914D3B4D}" presName="connectorText" presStyleLbl="sibTrans2D1" presStyleIdx="1" presStyleCnt="4"/>
      <dgm:spPr/>
    </dgm:pt>
    <dgm:pt modelId="{6223A0ED-C965-441F-A056-4240DF45177A}" type="pres">
      <dgm:prSet presAssocID="{B3BE17A1-5B69-4BA4-9F65-6EF2CFB6DE3D}" presName="node" presStyleLbl="node1" presStyleIdx="1" presStyleCnt="4" custScaleX="137544" custScaleY="137544" custRadScaleRad="131392" custRadScaleInc="-33346">
        <dgm:presLayoutVars>
          <dgm:bulletEnabled val="1"/>
        </dgm:presLayoutVars>
      </dgm:prSet>
      <dgm:spPr/>
    </dgm:pt>
    <dgm:pt modelId="{DCBCCD1D-A3CA-4DAF-84AD-9386F2F87870}" type="pres">
      <dgm:prSet presAssocID="{B17CEAA6-1E52-409F-9952-C634137E5F1F}" presName="parTrans" presStyleLbl="sibTrans2D1" presStyleIdx="2" presStyleCnt="4"/>
      <dgm:spPr/>
    </dgm:pt>
    <dgm:pt modelId="{509AE55F-505B-4202-ADCA-517E61DA009F}" type="pres">
      <dgm:prSet presAssocID="{B17CEAA6-1E52-409F-9952-C634137E5F1F}" presName="connectorText" presStyleLbl="sibTrans2D1" presStyleIdx="2" presStyleCnt="4"/>
      <dgm:spPr/>
    </dgm:pt>
    <dgm:pt modelId="{0E53CF16-8560-4D82-ADCC-D1CE6B4EA577}" type="pres">
      <dgm:prSet presAssocID="{A9D6F623-DCA4-42D7-A987-1B7BCA7D565E}" presName="node" presStyleLbl="node1" presStyleIdx="2" presStyleCnt="4" custScaleX="137544" custScaleY="137544" custRadScaleRad="75718" custRadScaleInc="97789">
        <dgm:presLayoutVars>
          <dgm:bulletEnabled val="1"/>
        </dgm:presLayoutVars>
      </dgm:prSet>
      <dgm:spPr/>
    </dgm:pt>
    <dgm:pt modelId="{B536362C-D923-473D-B0CA-1AFF09383129}" type="pres">
      <dgm:prSet presAssocID="{FC9E94B5-DB58-4290-906C-F9664B18D4FC}" presName="parTrans" presStyleLbl="sibTrans2D1" presStyleIdx="3" presStyleCnt="4"/>
      <dgm:spPr/>
    </dgm:pt>
    <dgm:pt modelId="{C3F08EB8-7CB6-4E92-BBEB-10C49FE74FEA}" type="pres">
      <dgm:prSet presAssocID="{FC9E94B5-DB58-4290-906C-F9664B18D4FC}" presName="connectorText" presStyleLbl="sibTrans2D1" presStyleIdx="3" presStyleCnt="4"/>
      <dgm:spPr/>
    </dgm:pt>
    <dgm:pt modelId="{22A4B37D-290C-43BD-A3B2-F9249EF662FB}" type="pres">
      <dgm:prSet presAssocID="{6924FBAB-E598-4A05-B6D9-EC6A01296F45}" presName="node" presStyleLbl="node1" presStyleIdx="3" presStyleCnt="4" custScaleX="137544" custScaleY="137544" custRadScaleRad="127870" custRadScaleInc="33457">
        <dgm:presLayoutVars>
          <dgm:bulletEnabled val="1"/>
        </dgm:presLayoutVars>
      </dgm:prSet>
      <dgm:spPr/>
    </dgm:pt>
  </dgm:ptLst>
  <dgm:cxnLst>
    <dgm:cxn modelId="{69880B09-1481-4AA3-8835-EE249FDC474E}" type="presOf" srcId="{711CE306-A836-45D7-881B-4A28914D3B4D}" destId="{E1EBED0B-7D4C-4690-807A-7AA571A509F6}" srcOrd="1" destOrd="0" presId="urn:microsoft.com/office/officeart/2005/8/layout/radial5"/>
    <dgm:cxn modelId="{00FBFB0D-4CAE-41D0-AD38-65FDFFE2330D}" type="presOf" srcId="{A9D6F623-DCA4-42D7-A987-1B7BCA7D565E}" destId="{0E53CF16-8560-4D82-ADCC-D1CE6B4EA577}" srcOrd="0" destOrd="0" presId="urn:microsoft.com/office/officeart/2005/8/layout/radial5"/>
    <dgm:cxn modelId="{8683601A-D5B1-4D8A-8248-9D9E305C43BD}" type="presOf" srcId="{FC9E94B5-DB58-4290-906C-F9664B18D4FC}" destId="{C3F08EB8-7CB6-4E92-BBEB-10C49FE74FEA}" srcOrd="1" destOrd="0" presId="urn:microsoft.com/office/officeart/2005/8/layout/radial5"/>
    <dgm:cxn modelId="{195A5124-6049-4F33-BE10-CC5EB70848BB}" srcId="{40D3D4B8-B74D-4C2D-BE46-418B7748B82F}" destId="{94DF0851-CC5F-4AD6-884B-B8ADD268E061}" srcOrd="0" destOrd="0" parTransId="{B884403A-7D83-4ED5-8BC0-48E89829DFAE}" sibTransId="{CA44A6AC-B5EA-40F3-803F-239DFA5FE221}"/>
    <dgm:cxn modelId="{6F8EAD25-DBE5-492E-8BB7-86BECF4E0FFA}" srcId="{40D3D4B8-B74D-4C2D-BE46-418B7748B82F}" destId="{6924FBAB-E598-4A05-B6D9-EC6A01296F45}" srcOrd="3" destOrd="0" parTransId="{FC9E94B5-DB58-4290-906C-F9664B18D4FC}" sibTransId="{3B82D0D2-46CD-4056-B85A-3A220C406B53}"/>
    <dgm:cxn modelId="{52993D2A-BED8-4F7E-A642-8CFD839E6B7E}" type="presOf" srcId="{FC9E94B5-DB58-4290-906C-F9664B18D4FC}" destId="{B536362C-D923-473D-B0CA-1AFF09383129}" srcOrd="0" destOrd="0" presId="urn:microsoft.com/office/officeart/2005/8/layout/radial5"/>
    <dgm:cxn modelId="{95C85966-590C-4792-B8FA-02CE21E36071}" srcId="{40D3D4B8-B74D-4C2D-BE46-418B7748B82F}" destId="{A9D6F623-DCA4-42D7-A987-1B7BCA7D565E}" srcOrd="2" destOrd="0" parTransId="{B17CEAA6-1E52-409F-9952-C634137E5F1F}" sibTransId="{FD5ADBAA-464C-45F2-9DB6-D9E0F55C39A9}"/>
    <dgm:cxn modelId="{E793CF6E-5C75-4F7B-B49F-4A3FD2408464}" type="presOf" srcId="{B3BE17A1-5B69-4BA4-9F65-6EF2CFB6DE3D}" destId="{6223A0ED-C965-441F-A056-4240DF45177A}" srcOrd="0" destOrd="0" presId="urn:microsoft.com/office/officeart/2005/8/layout/radial5"/>
    <dgm:cxn modelId="{233D758B-F139-4E59-805B-6B398E413D15}" type="presOf" srcId="{B884403A-7D83-4ED5-8BC0-48E89829DFAE}" destId="{4D24EE63-137A-45A1-9A10-EFAFC5275B68}" srcOrd="1" destOrd="0" presId="urn:microsoft.com/office/officeart/2005/8/layout/radial5"/>
    <dgm:cxn modelId="{1A4C358D-FB10-4F98-93A7-3260EDA1DCF6}" type="presOf" srcId="{6924FBAB-E598-4A05-B6D9-EC6A01296F45}" destId="{22A4B37D-290C-43BD-A3B2-F9249EF662FB}" srcOrd="0" destOrd="0" presId="urn:microsoft.com/office/officeart/2005/8/layout/radial5"/>
    <dgm:cxn modelId="{6472FB8E-4EF8-48E6-BE4D-5812D113192D}" type="presOf" srcId="{40D3D4B8-B74D-4C2D-BE46-418B7748B82F}" destId="{B01CA26F-E547-4E20-9396-1142ACF4BF45}" srcOrd="0" destOrd="0" presId="urn:microsoft.com/office/officeart/2005/8/layout/radial5"/>
    <dgm:cxn modelId="{AED2C08F-C5C5-4FA8-998B-F79B41B566CE}" type="presOf" srcId="{B884403A-7D83-4ED5-8BC0-48E89829DFAE}" destId="{96645C69-1C1A-4991-A0F7-18F40E76352A}" srcOrd="0" destOrd="0" presId="urn:microsoft.com/office/officeart/2005/8/layout/radial5"/>
    <dgm:cxn modelId="{2647F8A7-72EC-4445-8CB4-08E46A0D54CA}" type="presOf" srcId="{B17CEAA6-1E52-409F-9952-C634137E5F1F}" destId="{509AE55F-505B-4202-ADCA-517E61DA009F}" srcOrd="1" destOrd="0" presId="urn:microsoft.com/office/officeart/2005/8/layout/radial5"/>
    <dgm:cxn modelId="{EAF28BBD-F04F-4D9F-820C-F0E0429EB05E}" type="presOf" srcId="{78FD7344-BE4E-4A88-87D2-A02F991854C4}" destId="{CE66B89C-5595-482B-9F02-DE9D74D141DC}" srcOrd="0" destOrd="0" presId="urn:microsoft.com/office/officeart/2005/8/layout/radial5"/>
    <dgm:cxn modelId="{D0F959C3-3A16-43BE-828D-07C1CFFE7CD7}" type="presOf" srcId="{B17CEAA6-1E52-409F-9952-C634137E5F1F}" destId="{DCBCCD1D-A3CA-4DAF-84AD-9386F2F87870}" srcOrd="0" destOrd="0" presId="urn:microsoft.com/office/officeart/2005/8/layout/radial5"/>
    <dgm:cxn modelId="{EA1077DF-DA7C-430D-86B9-B9E8A817E6A5}" type="presOf" srcId="{711CE306-A836-45D7-881B-4A28914D3B4D}" destId="{60174F56-3563-4EC8-9F29-3E07D2289EF3}" srcOrd="0" destOrd="0" presId="urn:microsoft.com/office/officeart/2005/8/layout/radial5"/>
    <dgm:cxn modelId="{B7C095E7-B91D-447B-9B2D-62635FA70F40}" srcId="{40D3D4B8-B74D-4C2D-BE46-418B7748B82F}" destId="{B3BE17A1-5B69-4BA4-9F65-6EF2CFB6DE3D}" srcOrd="1" destOrd="0" parTransId="{711CE306-A836-45D7-881B-4A28914D3B4D}" sibTransId="{741825D2-3DD7-4BC3-9E2C-A362CB89C037}"/>
    <dgm:cxn modelId="{F5CD3AEA-5550-4FF9-9761-13A46FEA2716}" type="presOf" srcId="{94DF0851-CC5F-4AD6-884B-B8ADD268E061}" destId="{56672D28-D2BC-42E5-97B1-3EC0A707635A}" srcOrd="0" destOrd="0" presId="urn:microsoft.com/office/officeart/2005/8/layout/radial5"/>
    <dgm:cxn modelId="{4F3BE7F5-5966-4A82-A348-C894254DD622}" srcId="{78FD7344-BE4E-4A88-87D2-A02F991854C4}" destId="{40D3D4B8-B74D-4C2D-BE46-418B7748B82F}" srcOrd="0" destOrd="0" parTransId="{3CFF33FC-1824-4740-9852-C81E98ED38D5}" sibTransId="{31C15305-CDB9-486E-911E-29FFA46EF39F}"/>
    <dgm:cxn modelId="{98D80D99-9619-4A79-9817-2DB0ADE0D3C0}" type="presParOf" srcId="{CE66B89C-5595-482B-9F02-DE9D74D141DC}" destId="{B01CA26F-E547-4E20-9396-1142ACF4BF45}" srcOrd="0" destOrd="0" presId="urn:microsoft.com/office/officeart/2005/8/layout/radial5"/>
    <dgm:cxn modelId="{00CD3221-158A-489D-A02D-331ACF59C2BD}" type="presParOf" srcId="{CE66B89C-5595-482B-9F02-DE9D74D141DC}" destId="{96645C69-1C1A-4991-A0F7-18F40E76352A}" srcOrd="1" destOrd="0" presId="urn:microsoft.com/office/officeart/2005/8/layout/radial5"/>
    <dgm:cxn modelId="{03194A05-CD5D-4F2E-919D-4E3156868A39}" type="presParOf" srcId="{96645C69-1C1A-4991-A0F7-18F40E76352A}" destId="{4D24EE63-137A-45A1-9A10-EFAFC5275B68}" srcOrd="0" destOrd="0" presId="urn:microsoft.com/office/officeart/2005/8/layout/radial5"/>
    <dgm:cxn modelId="{7C4AD31B-BD28-47D4-BFB3-E6CF5FD6AFAA}" type="presParOf" srcId="{CE66B89C-5595-482B-9F02-DE9D74D141DC}" destId="{56672D28-D2BC-42E5-97B1-3EC0A707635A}" srcOrd="2" destOrd="0" presId="urn:microsoft.com/office/officeart/2005/8/layout/radial5"/>
    <dgm:cxn modelId="{AB3D4A7A-DEB8-4C24-B23A-6FB2D6364F50}" type="presParOf" srcId="{CE66B89C-5595-482B-9F02-DE9D74D141DC}" destId="{60174F56-3563-4EC8-9F29-3E07D2289EF3}" srcOrd="3" destOrd="0" presId="urn:microsoft.com/office/officeart/2005/8/layout/radial5"/>
    <dgm:cxn modelId="{B74E9D2B-7BE1-4A92-B794-EBDCA1E4AE1E}" type="presParOf" srcId="{60174F56-3563-4EC8-9F29-3E07D2289EF3}" destId="{E1EBED0B-7D4C-4690-807A-7AA571A509F6}" srcOrd="0" destOrd="0" presId="urn:microsoft.com/office/officeart/2005/8/layout/radial5"/>
    <dgm:cxn modelId="{23BE60DE-7B1D-4E83-9044-248F49AD442C}" type="presParOf" srcId="{CE66B89C-5595-482B-9F02-DE9D74D141DC}" destId="{6223A0ED-C965-441F-A056-4240DF45177A}" srcOrd="4" destOrd="0" presId="urn:microsoft.com/office/officeart/2005/8/layout/radial5"/>
    <dgm:cxn modelId="{BEF36C55-1109-48A3-B814-654643F64B50}" type="presParOf" srcId="{CE66B89C-5595-482B-9F02-DE9D74D141DC}" destId="{DCBCCD1D-A3CA-4DAF-84AD-9386F2F87870}" srcOrd="5" destOrd="0" presId="urn:microsoft.com/office/officeart/2005/8/layout/radial5"/>
    <dgm:cxn modelId="{19A08C05-224C-4319-A54C-CE07026D8803}" type="presParOf" srcId="{DCBCCD1D-A3CA-4DAF-84AD-9386F2F87870}" destId="{509AE55F-505B-4202-ADCA-517E61DA009F}" srcOrd="0" destOrd="0" presId="urn:microsoft.com/office/officeart/2005/8/layout/radial5"/>
    <dgm:cxn modelId="{4F3B7A89-7712-4F79-A9F6-9040BBD4F052}" type="presParOf" srcId="{CE66B89C-5595-482B-9F02-DE9D74D141DC}" destId="{0E53CF16-8560-4D82-ADCC-D1CE6B4EA577}" srcOrd="6" destOrd="0" presId="urn:microsoft.com/office/officeart/2005/8/layout/radial5"/>
    <dgm:cxn modelId="{D496F7B0-0855-473B-A040-6D26C7415076}" type="presParOf" srcId="{CE66B89C-5595-482B-9F02-DE9D74D141DC}" destId="{B536362C-D923-473D-B0CA-1AFF09383129}" srcOrd="7" destOrd="0" presId="urn:microsoft.com/office/officeart/2005/8/layout/radial5"/>
    <dgm:cxn modelId="{685AADE6-E522-4588-807F-5A294047CF6A}" type="presParOf" srcId="{B536362C-D923-473D-B0CA-1AFF09383129}" destId="{C3F08EB8-7CB6-4E92-BBEB-10C49FE74FEA}" srcOrd="0" destOrd="0" presId="urn:microsoft.com/office/officeart/2005/8/layout/radial5"/>
    <dgm:cxn modelId="{BF250E71-CACB-4971-8089-0B6FE48224E1}" type="presParOf" srcId="{CE66B89C-5595-482B-9F02-DE9D74D141DC}" destId="{22A4B37D-290C-43BD-A3B2-F9249EF662F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CE2A4C-5A49-4C0C-89E9-2B13B9F03EE7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98C55AD-608E-49C7-AEFB-2CD59651E4E1}">
      <dgm:prSet phldrT="[Texte]"/>
      <dgm:spPr/>
      <dgm:t>
        <a:bodyPr/>
        <a:lstStyle/>
        <a:p>
          <a:r>
            <a:rPr lang="fr-FR" dirty="0"/>
            <a:t>CV / LM</a:t>
          </a:r>
        </a:p>
      </dgm:t>
    </dgm:pt>
    <dgm:pt modelId="{7DF3FACB-1FBF-47BA-B7EA-6FBD93392703}" type="parTrans" cxnId="{9158DF51-32AD-41BB-B51E-CEEBF6C8F440}">
      <dgm:prSet/>
      <dgm:spPr/>
      <dgm:t>
        <a:bodyPr/>
        <a:lstStyle/>
        <a:p>
          <a:endParaRPr lang="fr-FR"/>
        </a:p>
      </dgm:t>
    </dgm:pt>
    <dgm:pt modelId="{EF38CB30-FCFC-45E1-88B3-7B832E721DA5}" type="sibTrans" cxnId="{9158DF51-32AD-41BB-B51E-CEEBF6C8F440}">
      <dgm:prSet/>
      <dgm:spPr/>
      <dgm:t>
        <a:bodyPr/>
        <a:lstStyle/>
        <a:p>
          <a:endParaRPr lang="fr-FR"/>
        </a:p>
      </dgm:t>
    </dgm:pt>
    <dgm:pt modelId="{887CB011-D0B7-41F4-B449-3E84DAB90DE8}">
      <dgm:prSet phldrT="[Texte]"/>
      <dgm:spPr/>
      <dgm:t>
        <a:bodyPr/>
        <a:lstStyle/>
        <a:p>
          <a:r>
            <a:rPr lang="fr-FR" dirty="0"/>
            <a:t>Tableau de Suivi des démarches</a:t>
          </a:r>
        </a:p>
      </dgm:t>
    </dgm:pt>
    <dgm:pt modelId="{E16546FC-597D-41CF-8214-DB17D774D726}" type="parTrans" cxnId="{88F81FE1-38F0-46B6-8C34-25F302108DBD}">
      <dgm:prSet/>
      <dgm:spPr/>
      <dgm:t>
        <a:bodyPr/>
        <a:lstStyle/>
        <a:p>
          <a:endParaRPr lang="fr-FR"/>
        </a:p>
      </dgm:t>
    </dgm:pt>
    <dgm:pt modelId="{E6CD455B-492E-4721-9004-D382ED4D5DFA}" type="sibTrans" cxnId="{88F81FE1-38F0-46B6-8C34-25F302108DBD}">
      <dgm:prSet/>
      <dgm:spPr/>
      <dgm:t>
        <a:bodyPr/>
        <a:lstStyle/>
        <a:p>
          <a:endParaRPr lang="fr-FR"/>
        </a:p>
      </dgm:t>
    </dgm:pt>
    <dgm:pt modelId="{B7B6BE9D-9B1B-48A5-9357-18A59387C8D8}">
      <dgm:prSet phldrT="[Texte]"/>
      <dgm:spPr/>
      <dgm:t>
        <a:bodyPr/>
        <a:lstStyle/>
        <a:p>
          <a:r>
            <a:rPr lang="fr-FR" dirty="0"/>
            <a:t>Préparation /Simulation  Entretien</a:t>
          </a:r>
        </a:p>
      </dgm:t>
    </dgm:pt>
    <dgm:pt modelId="{DDACAC37-B6B5-4239-B057-92EECA742235}" type="parTrans" cxnId="{DE592D05-E336-480C-8326-06E31E76AE0A}">
      <dgm:prSet/>
      <dgm:spPr/>
      <dgm:t>
        <a:bodyPr/>
        <a:lstStyle/>
        <a:p>
          <a:endParaRPr lang="fr-FR"/>
        </a:p>
      </dgm:t>
    </dgm:pt>
    <dgm:pt modelId="{20A23C95-2FB0-4E33-AACF-7FF1CDBF1B2B}" type="sibTrans" cxnId="{DE592D05-E336-480C-8326-06E31E76AE0A}">
      <dgm:prSet/>
      <dgm:spPr/>
      <dgm:t>
        <a:bodyPr/>
        <a:lstStyle/>
        <a:p>
          <a:endParaRPr lang="fr-FR"/>
        </a:p>
      </dgm:t>
    </dgm:pt>
    <dgm:pt modelId="{8FFF17BF-64DF-44FE-BE8F-001C5C915432}">
      <dgm:prSet/>
      <dgm:spPr/>
      <dgm:t>
        <a:bodyPr/>
        <a:lstStyle/>
        <a:p>
          <a:r>
            <a:rPr lang="fr-FR" dirty="0"/>
            <a:t>Enquêtes professionnelles</a:t>
          </a:r>
        </a:p>
      </dgm:t>
    </dgm:pt>
    <dgm:pt modelId="{9558DDE8-B3A4-4FE9-B3A3-2E82EF62590C}" type="parTrans" cxnId="{6B752218-7F42-42B9-97E4-D169F32381DA}">
      <dgm:prSet/>
      <dgm:spPr/>
      <dgm:t>
        <a:bodyPr/>
        <a:lstStyle/>
        <a:p>
          <a:endParaRPr lang="fr-FR"/>
        </a:p>
      </dgm:t>
    </dgm:pt>
    <dgm:pt modelId="{32E30999-9CE4-4B43-9B68-C1D6DC7E6293}" type="sibTrans" cxnId="{6B752218-7F42-42B9-97E4-D169F32381DA}">
      <dgm:prSet/>
      <dgm:spPr/>
      <dgm:t>
        <a:bodyPr/>
        <a:lstStyle/>
        <a:p>
          <a:endParaRPr lang="fr-FR"/>
        </a:p>
      </dgm:t>
    </dgm:pt>
    <dgm:pt modelId="{75E2CE5D-673B-4A9E-A521-00D336A19463}">
      <dgm:prSet/>
      <dgm:spPr/>
      <dgm:t>
        <a:bodyPr/>
        <a:lstStyle/>
        <a:p>
          <a:r>
            <a:rPr lang="fr-FR" dirty="0"/>
            <a:t>Stages / Immersions</a:t>
          </a:r>
        </a:p>
      </dgm:t>
    </dgm:pt>
    <dgm:pt modelId="{F244A54D-AB20-48DF-879B-839BD52C00D5}" type="parTrans" cxnId="{8392452D-88BA-462B-BD02-19D0CB855467}">
      <dgm:prSet/>
      <dgm:spPr/>
      <dgm:t>
        <a:bodyPr/>
        <a:lstStyle/>
        <a:p>
          <a:endParaRPr lang="fr-FR"/>
        </a:p>
      </dgm:t>
    </dgm:pt>
    <dgm:pt modelId="{C417CF2B-8E95-48D7-B431-821AEA74C632}" type="sibTrans" cxnId="{8392452D-88BA-462B-BD02-19D0CB855467}">
      <dgm:prSet/>
      <dgm:spPr/>
      <dgm:t>
        <a:bodyPr/>
        <a:lstStyle/>
        <a:p>
          <a:endParaRPr lang="fr-FR"/>
        </a:p>
      </dgm:t>
    </dgm:pt>
    <dgm:pt modelId="{73DF5B3B-7A69-4EDB-BF62-99457ED99B98}" type="pres">
      <dgm:prSet presAssocID="{78CE2A4C-5A49-4C0C-89E9-2B13B9F03EE7}" presName="cycle" presStyleCnt="0">
        <dgm:presLayoutVars>
          <dgm:dir/>
          <dgm:resizeHandles val="exact"/>
        </dgm:presLayoutVars>
      </dgm:prSet>
      <dgm:spPr/>
    </dgm:pt>
    <dgm:pt modelId="{0654FF74-C3E3-487C-A8B2-E7B06366C2F0}" type="pres">
      <dgm:prSet presAssocID="{998C55AD-608E-49C7-AEFB-2CD59651E4E1}" presName="node" presStyleLbl="node1" presStyleIdx="0" presStyleCnt="5">
        <dgm:presLayoutVars>
          <dgm:bulletEnabled val="1"/>
        </dgm:presLayoutVars>
      </dgm:prSet>
      <dgm:spPr/>
    </dgm:pt>
    <dgm:pt modelId="{759854C8-9525-40E6-AC85-BFEA59A66464}" type="pres">
      <dgm:prSet presAssocID="{EF38CB30-FCFC-45E1-88B3-7B832E721DA5}" presName="sibTrans" presStyleLbl="sibTrans2D1" presStyleIdx="0" presStyleCnt="5"/>
      <dgm:spPr/>
    </dgm:pt>
    <dgm:pt modelId="{854464FA-8885-4CD0-B7A2-AD09959498E2}" type="pres">
      <dgm:prSet presAssocID="{EF38CB30-FCFC-45E1-88B3-7B832E721DA5}" presName="connectorText" presStyleLbl="sibTrans2D1" presStyleIdx="0" presStyleCnt="5"/>
      <dgm:spPr/>
    </dgm:pt>
    <dgm:pt modelId="{15EA7073-F756-4753-9A12-14182F574C96}" type="pres">
      <dgm:prSet presAssocID="{887CB011-D0B7-41F4-B449-3E84DAB90DE8}" presName="node" presStyleLbl="node1" presStyleIdx="1" presStyleCnt="5">
        <dgm:presLayoutVars>
          <dgm:bulletEnabled val="1"/>
        </dgm:presLayoutVars>
      </dgm:prSet>
      <dgm:spPr/>
    </dgm:pt>
    <dgm:pt modelId="{78CB3BCB-2390-499B-BBC9-C3A7AA690FA7}" type="pres">
      <dgm:prSet presAssocID="{E6CD455B-492E-4721-9004-D382ED4D5DFA}" presName="sibTrans" presStyleLbl="sibTrans2D1" presStyleIdx="1" presStyleCnt="5"/>
      <dgm:spPr/>
    </dgm:pt>
    <dgm:pt modelId="{D97A4AA7-918C-44C3-B6B7-F3A4CDA5F799}" type="pres">
      <dgm:prSet presAssocID="{E6CD455B-492E-4721-9004-D382ED4D5DFA}" presName="connectorText" presStyleLbl="sibTrans2D1" presStyleIdx="1" presStyleCnt="5"/>
      <dgm:spPr/>
    </dgm:pt>
    <dgm:pt modelId="{C9CDB2DC-E0F7-485D-B174-CBB9DAFF3A34}" type="pres">
      <dgm:prSet presAssocID="{B7B6BE9D-9B1B-48A5-9357-18A59387C8D8}" presName="node" presStyleLbl="node1" presStyleIdx="2" presStyleCnt="5" custRadScaleRad="100919" custRadScaleInc="-1814">
        <dgm:presLayoutVars>
          <dgm:bulletEnabled val="1"/>
        </dgm:presLayoutVars>
      </dgm:prSet>
      <dgm:spPr/>
    </dgm:pt>
    <dgm:pt modelId="{596DD7C6-7FE3-4F11-B068-D3921E3C4EF5}" type="pres">
      <dgm:prSet presAssocID="{20A23C95-2FB0-4E33-AACF-7FF1CDBF1B2B}" presName="sibTrans" presStyleLbl="sibTrans2D1" presStyleIdx="2" presStyleCnt="5"/>
      <dgm:spPr/>
    </dgm:pt>
    <dgm:pt modelId="{E3AE1718-AF1D-406B-B4E3-F4F70B5EABE9}" type="pres">
      <dgm:prSet presAssocID="{20A23C95-2FB0-4E33-AACF-7FF1CDBF1B2B}" presName="connectorText" presStyleLbl="sibTrans2D1" presStyleIdx="2" presStyleCnt="5"/>
      <dgm:spPr/>
    </dgm:pt>
    <dgm:pt modelId="{1044E923-41E1-491B-9535-B5CAD11F3401}" type="pres">
      <dgm:prSet presAssocID="{8FFF17BF-64DF-44FE-BE8F-001C5C915432}" presName="node" presStyleLbl="node1" presStyleIdx="3" presStyleCnt="5">
        <dgm:presLayoutVars>
          <dgm:bulletEnabled val="1"/>
        </dgm:presLayoutVars>
      </dgm:prSet>
      <dgm:spPr/>
    </dgm:pt>
    <dgm:pt modelId="{6E77ADBF-F744-4286-AC67-AA1B0B18A6D4}" type="pres">
      <dgm:prSet presAssocID="{32E30999-9CE4-4B43-9B68-C1D6DC7E6293}" presName="sibTrans" presStyleLbl="sibTrans2D1" presStyleIdx="3" presStyleCnt="5"/>
      <dgm:spPr/>
    </dgm:pt>
    <dgm:pt modelId="{E3E3AA9E-E512-4AE0-8A7D-AA8AD99A93AE}" type="pres">
      <dgm:prSet presAssocID="{32E30999-9CE4-4B43-9B68-C1D6DC7E6293}" presName="connectorText" presStyleLbl="sibTrans2D1" presStyleIdx="3" presStyleCnt="5"/>
      <dgm:spPr/>
    </dgm:pt>
    <dgm:pt modelId="{5945407A-FC57-41B3-91E2-24C5FD5B7EBB}" type="pres">
      <dgm:prSet presAssocID="{75E2CE5D-673B-4A9E-A521-00D336A19463}" presName="node" presStyleLbl="node1" presStyleIdx="4" presStyleCnt="5">
        <dgm:presLayoutVars>
          <dgm:bulletEnabled val="1"/>
        </dgm:presLayoutVars>
      </dgm:prSet>
      <dgm:spPr/>
    </dgm:pt>
    <dgm:pt modelId="{A76C2ACA-8BBC-4338-830D-868946A4F5CA}" type="pres">
      <dgm:prSet presAssocID="{C417CF2B-8E95-48D7-B431-821AEA74C632}" presName="sibTrans" presStyleLbl="sibTrans2D1" presStyleIdx="4" presStyleCnt="5"/>
      <dgm:spPr/>
    </dgm:pt>
    <dgm:pt modelId="{B3317277-4035-4A81-B429-7AE2E88FCBCA}" type="pres">
      <dgm:prSet presAssocID="{C417CF2B-8E95-48D7-B431-821AEA74C632}" presName="connectorText" presStyleLbl="sibTrans2D1" presStyleIdx="4" presStyleCnt="5"/>
      <dgm:spPr/>
    </dgm:pt>
  </dgm:ptLst>
  <dgm:cxnLst>
    <dgm:cxn modelId="{7146D700-3C91-4C94-9C23-F6F0F05E915E}" type="presOf" srcId="{998C55AD-608E-49C7-AEFB-2CD59651E4E1}" destId="{0654FF74-C3E3-487C-A8B2-E7B06366C2F0}" srcOrd="0" destOrd="0" presId="urn:microsoft.com/office/officeart/2005/8/layout/cycle2"/>
    <dgm:cxn modelId="{DE592D05-E336-480C-8326-06E31E76AE0A}" srcId="{78CE2A4C-5A49-4C0C-89E9-2B13B9F03EE7}" destId="{B7B6BE9D-9B1B-48A5-9357-18A59387C8D8}" srcOrd="2" destOrd="0" parTransId="{DDACAC37-B6B5-4239-B057-92EECA742235}" sibTransId="{20A23C95-2FB0-4E33-AACF-7FF1CDBF1B2B}"/>
    <dgm:cxn modelId="{8A4ED30F-515A-4E35-B8E5-B1B35F834139}" type="presOf" srcId="{C417CF2B-8E95-48D7-B431-821AEA74C632}" destId="{A76C2ACA-8BBC-4338-830D-868946A4F5CA}" srcOrd="0" destOrd="0" presId="urn:microsoft.com/office/officeart/2005/8/layout/cycle2"/>
    <dgm:cxn modelId="{6B752218-7F42-42B9-97E4-D169F32381DA}" srcId="{78CE2A4C-5A49-4C0C-89E9-2B13B9F03EE7}" destId="{8FFF17BF-64DF-44FE-BE8F-001C5C915432}" srcOrd="3" destOrd="0" parTransId="{9558DDE8-B3A4-4FE9-B3A3-2E82EF62590C}" sibTransId="{32E30999-9CE4-4B43-9B68-C1D6DC7E6293}"/>
    <dgm:cxn modelId="{C17EAB28-65C5-4E8A-8C51-B8166A402C6F}" type="presOf" srcId="{B7B6BE9D-9B1B-48A5-9357-18A59387C8D8}" destId="{C9CDB2DC-E0F7-485D-B174-CBB9DAFF3A34}" srcOrd="0" destOrd="0" presId="urn:microsoft.com/office/officeart/2005/8/layout/cycle2"/>
    <dgm:cxn modelId="{8392452D-88BA-462B-BD02-19D0CB855467}" srcId="{78CE2A4C-5A49-4C0C-89E9-2B13B9F03EE7}" destId="{75E2CE5D-673B-4A9E-A521-00D336A19463}" srcOrd="4" destOrd="0" parTransId="{F244A54D-AB20-48DF-879B-839BD52C00D5}" sibTransId="{C417CF2B-8E95-48D7-B431-821AEA74C632}"/>
    <dgm:cxn modelId="{B528CA66-7FB0-4B93-BAE0-CE37AE4F7DAD}" type="presOf" srcId="{20A23C95-2FB0-4E33-AACF-7FF1CDBF1B2B}" destId="{596DD7C6-7FE3-4F11-B068-D3921E3C4EF5}" srcOrd="0" destOrd="0" presId="urn:microsoft.com/office/officeart/2005/8/layout/cycle2"/>
    <dgm:cxn modelId="{9158DF51-32AD-41BB-B51E-CEEBF6C8F440}" srcId="{78CE2A4C-5A49-4C0C-89E9-2B13B9F03EE7}" destId="{998C55AD-608E-49C7-AEFB-2CD59651E4E1}" srcOrd="0" destOrd="0" parTransId="{7DF3FACB-1FBF-47BA-B7EA-6FBD93392703}" sibTransId="{EF38CB30-FCFC-45E1-88B3-7B832E721DA5}"/>
    <dgm:cxn modelId="{1F2D8572-DF57-432B-AFD6-77BB20B4C416}" type="presOf" srcId="{C417CF2B-8E95-48D7-B431-821AEA74C632}" destId="{B3317277-4035-4A81-B429-7AE2E88FCBCA}" srcOrd="1" destOrd="0" presId="urn:microsoft.com/office/officeart/2005/8/layout/cycle2"/>
    <dgm:cxn modelId="{C47BB252-2D77-4556-8DFB-F77092AC3DA6}" type="presOf" srcId="{32E30999-9CE4-4B43-9B68-C1D6DC7E6293}" destId="{6E77ADBF-F744-4286-AC67-AA1B0B18A6D4}" srcOrd="0" destOrd="0" presId="urn:microsoft.com/office/officeart/2005/8/layout/cycle2"/>
    <dgm:cxn modelId="{1993E976-3854-440C-9B02-233FB655D633}" type="presOf" srcId="{78CE2A4C-5A49-4C0C-89E9-2B13B9F03EE7}" destId="{73DF5B3B-7A69-4EDB-BF62-99457ED99B98}" srcOrd="0" destOrd="0" presId="urn:microsoft.com/office/officeart/2005/8/layout/cycle2"/>
    <dgm:cxn modelId="{EDC13889-2480-4637-87E5-A8EDBEB0B7E7}" type="presOf" srcId="{75E2CE5D-673B-4A9E-A521-00D336A19463}" destId="{5945407A-FC57-41B3-91E2-24C5FD5B7EBB}" srcOrd="0" destOrd="0" presId="urn:microsoft.com/office/officeart/2005/8/layout/cycle2"/>
    <dgm:cxn modelId="{22D3FB92-31E4-408A-9981-08A9D344D577}" type="presOf" srcId="{EF38CB30-FCFC-45E1-88B3-7B832E721DA5}" destId="{854464FA-8885-4CD0-B7A2-AD09959498E2}" srcOrd="1" destOrd="0" presId="urn:microsoft.com/office/officeart/2005/8/layout/cycle2"/>
    <dgm:cxn modelId="{B1C40FAD-E700-4A9F-9CC3-F95CE4621714}" type="presOf" srcId="{887CB011-D0B7-41F4-B449-3E84DAB90DE8}" destId="{15EA7073-F756-4753-9A12-14182F574C96}" srcOrd="0" destOrd="0" presId="urn:microsoft.com/office/officeart/2005/8/layout/cycle2"/>
    <dgm:cxn modelId="{03A63CAE-FBA1-4518-897B-DB1D5989E955}" type="presOf" srcId="{EF38CB30-FCFC-45E1-88B3-7B832E721DA5}" destId="{759854C8-9525-40E6-AC85-BFEA59A66464}" srcOrd="0" destOrd="0" presId="urn:microsoft.com/office/officeart/2005/8/layout/cycle2"/>
    <dgm:cxn modelId="{9659C6BF-0E8A-4132-BA22-DFD1C1DB3489}" type="presOf" srcId="{E6CD455B-492E-4721-9004-D382ED4D5DFA}" destId="{78CB3BCB-2390-499B-BBC9-C3A7AA690FA7}" srcOrd="0" destOrd="0" presId="urn:microsoft.com/office/officeart/2005/8/layout/cycle2"/>
    <dgm:cxn modelId="{A208B1C1-D787-41D6-B66D-5EEDAB88181D}" type="presOf" srcId="{E6CD455B-492E-4721-9004-D382ED4D5DFA}" destId="{D97A4AA7-918C-44C3-B6B7-F3A4CDA5F799}" srcOrd="1" destOrd="0" presId="urn:microsoft.com/office/officeart/2005/8/layout/cycle2"/>
    <dgm:cxn modelId="{8D7A09C5-4A5A-4033-A06C-6406E0C3000C}" type="presOf" srcId="{32E30999-9CE4-4B43-9B68-C1D6DC7E6293}" destId="{E3E3AA9E-E512-4AE0-8A7D-AA8AD99A93AE}" srcOrd="1" destOrd="0" presId="urn:microsoft.com/office/officeart/2005/8/layout/cycle2"/>
    <dgm:cxn modelId="{11AF17D3-B7A8-438D-84E9-396C229A7F54}" type="presOf" srcId="{8FFF17BF-64DF-44FE-BE8F-001C5C915432}" destId="{1044E923-41E1-491B-9535-B5CAD11F3401}" srcOrd="0" destOrd="0" presId="urn:microsoft.com/office/officeart/2005/8/layout/cycle2"/>
    <dgm:cxn modelId="{88F81FE1-38F0-46B6-8C34-25F302108DBD}" srcId="{78CE2A4C-5A49-4C0C-89E9-2B13B9F03EE7}" destId="{887CB011-D0B7-41F4-B449-3E84DAB90DE8}" srcOrd="1" destOrd="0" parTransId="{E16546FC-597D-41CF-8214-DB17D774D726}" sibTransId="{E6CD455B-492E-4721-9004-D382ED4D5DFA}"/>
    <dgm:cxn modelId="{DF10C1E1-C4D0-4356-A629-D05421136016}" type="presOf" srcId="{20A23C95-2FB0-4E33-AACF-7FF1CDBF1B2B}" destId="{E3AE1718-AF1D-406B-B4E3-F4F70B5EABE9}" srcOrd="1" destOrd="0" presId="urn:microsoft.com/office/officeart/2005/8/layout/cycle2"/>
    <dgm:cxn modelId="{28544B92-9296-42DE-B4C0-E98A52C386C1}" type="presParOf" srcId="{73DF5B3B-7A69-4EDB-BF62-99457ED99B98}" destId="{0654FF74-C3E3-487C-A8B2-E7B06366C2F0}" srcOrd="0" destOrd="0" presId="urn:microsoft.com/office/officeart/2005/8/layout/cycle2"/>
    <dgm:cxn modelId="{F2E879AF-1DDD-4EC7-8E82-EC0E8B86E3ED}" type="presParOf" srcId="{73DF5B3B-7A69-4EDB-BF62-99457ED99B98}" destId="{759854C8-9525-40E6-AC85-BFEA59A66464}" srcOrd="1" destOrd="0" presId="urn:microsoft.com/office/officeart/2005/8/layout/cycle2"/>
    <dgm:cxn modelId="{EFE7B944-F6E3-41E4-B418-2786F108C804}" type="presParOf" srcId="{759854C8-9525-40E6-AC85-BFEA59A66464}" destId="{854464FA-8885-4CD0-B7A2-AD09959498E2}" srcOrd="0" destOrd="0" presId="urn:microsoft.com/office/officeart/2005/8/layout/cycle2"/>
    <dgm:cxn modelId="{8C3DDE8D-8585-484D-9830-1614CC939C2E}" type="presParOf" srcId="{73DF5B3B-7A69-4EDB-BF62-99457ED99B98}" destId="{15EA7073-F756-4753-9A12-14182F574C96}" srcOrd="2" destOrd="0" presId="urn:microsoft.com/office/officeart/2005/8/layout/cycle2"/>
    <dgm:cxn modelId="{71CCAD52-7FB3-41D0-B99B-EF8DAC74FB64}" type="presParOf" srcId="{73DF5B3B-7A69-4EDB-BF62-99457ED99B98}" destId="{78CB3BCB-2390-499B-BBC9-C3A7AA690FA7}" srcOrd="3" destOrd="0" presId="urn:microsoft.com/office/officeart/2005/8/layout/cycle2"/>
    <dgm:cxn modelId="{0050C3BF-B8B6-4732-BB75-2E4D02C7738F}" type="presParOf" srcId="{78CB3BCB-2390-499B-BBC9-C3A7AA690FA7}" destId="{D97A4AA7-918C-44C3-B6B7-F3A4CDA5F799}" srcOrd="0" destOrd="0" presId="urn:microsoft.com/office/officeart/2005/8/layout/cycle2"/>
    <dgm:cxn modelId="{29B0CCA9-B48C-420C-89A0-3C54BBC99F8E}" type="presParOf" srcId="{73DF5B3B-7A69-4EDB-BF62-99457ED99B98}" destId="{C9CDB2DC-E0F7-485D-B174-CBB9DAFF3A34}" srcOrd="4" destOrd="0" presId="urn:microsoft.com/office/officeart/2005/8/layout/cycle2"/>
    <dgm:cxn modelId="{FA320021-03B5-471C-934B-FEFBA09AC923}" type="presParOf" srcId="{73DF5B3B-7A69-4EDB-BF62-99457ED99B98}" destId="{596DD7C6-7FE3-4F11-B068-D3921E3C4EF5}" srcOrd="5" destOrd="0" presId="urn:microsoft.com/office/officeart/2005/8/layout/cycle2"/>
    <dgm:cxn modelId="{8F2FD672-6299-4503-BD77-62EA1E384FCD}" type="presParOf" srcId="{596DD7C6-7FE3-4F11-B068-D3921E3C4EF5}" destId="{E3AE1718-AF1D-406B-B4E3-F4F70B5EABE9}" srcOrd="0" destOrd="0" presId="urn:microsoft.com/office/officeart/2005/8/layout/cycle2"/>
    <dgm:cxn modelId="{B097E980-0318-41CC-B714-85E8415CB167}" type="presParOf" srcId="{73DF5B3B-7A69-4EDB-BF62-99457ED99B98}" destId="{1044E923-41E1-491B-9535-B5CAD11F3401}" srcOrd="6" destOrd="0" presId="urn:microsoft.com/office/officeart/2005/8/layout/cycle2"/>
    <dgm:cxn modelId="{3A1C2A61-8DD4-4430-B1C5-546B32825392}" type="presParOf" srcId="{73DF5B3B-7A69-4EDB-BF62-99457ED99B98}" destId="{6E77ADBF-F744-4286-AC67-AA1B0B18A6D4}" srcOrd="7" destOrd="0" presId="urn:microsoft.com/office/officeart/2005/8/layout/cycle2"/>
    <dgm:cxn modelId="{5A668B47-C1F2-43E0-85AC-2B97C432EE8C}" type="presParOf" srcId="{6E77ADBF-F744-4286-AC67-AA1B0B18A6D4}" destId="{E3E3AA9E-E512-4AE0-8A7D-AA8AD99A93AE}" srcOrd="0" destOrd="0" presId="urn:microsoft.com/office/officeart/2005/8/layout/cycle2"/>
    <dgm:cxn modelId="{D5087980-7039-40A9-A378-87811E1CC266}" type="presParOf" srcId="{73DF5B3B-7A69-4EDB-BF62-99457ED99B98}" destId="{5945407A-FC57-41B3-91E2-24C5FD5B7EBB}" srcOrd="8" destOrd="0" presId="urn:microsoft.com/office/officeart/2005/8/layout/cycle2"/>
    <dgm:cxn modelId="{A8212B58-9EBD-4106-A44A-8EC4E29D33EE}" type="presParOf" srcId="{73DF5B3B-7A69-4EDB-BF62-99457ED99B98}" destId="{A76C2ACA-8BBC-4338-830D-868946A4F5CA}" srcOrd="9" destOrd="0" presId="urn:microsoft.com/office/officeart/2005/8/layout/cycle2"/>
    <dgm:cxn modelId="{3C42025C-B691-4713-A808-34078920413D}" type="presParOf" srcId="{A76C2ACA-8BBC-4338-830D-868946A4F5CA}" destId="{B3317277-4035-4A81-B429-7AE2E88FCBC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CAA9E-A644-4577-BAFF-2A4E0CB75AA0}">
      <dsp:nvSpPr>
        <dsp:cNvPr id="0" name=""/>
        <dsp:cNvSpPr/>
      </dsp:nvSpPr>
      <dsp:spPr>
        <a:xfrm>
          <a:off x="7191461" y="192096"/>
          <a:ext cx="3044030" cy="304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b="1" kern="1200" dirty="0">
              <a:solidFill>
                <a:srgbClr val="00B050"/>
              </a:solidFill>
            </a:rPr>
            <a:t>Centre de Formation</a:t>
          </a:r>
          <a:endParaRPr lang="fr-FR" sz="2700" kern="1200" dirty="0">
            <a:solidFill>
              <a:srgbClr val="00B050"/>
            </a:solidFill>
          </a:endParaRPr>
        </a:p>
      </dsp:txBody>
      <dsp:txXfrm>
        <a:off x="7191461" y="192096"/>
        <a:ext cx="3044030" cy="3044030"/>
      </dsp:txXfrm>
    </dsp:sp>
    <dsp:sp modelId="{5CFB77EF-3A3B-402A-B52E-2D4EA1C332B3}">
      <dsp:nvSpPr>
        <dsp:cNvPr id="0" name=""/>
        <dsp:cNvSpPr/>
      </dsp:nvSpPr>
      <dsp:spPr>
        <a:xfrm>
          <a:off x="1833278" y="935"/>
          <a:ext cx="8593374" cy="8593374"/>
        </a:xfrm>
        <a:prstGeom prst="circularArrow">
          <a:avLst>
            <a:gd name="adj1" fmla="val 6907"/>
            <a:gd name="adj2" fmla="val 465783"/>
            <a:gd name="adj3" fmla="val 547603"/>
            <a:gd name="adj4" fmla="val 20586614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105AA-BFB0-40D6-8525-B383CEF54A50}">
      <dsp:nvSpPr>
        <dsp:cNvPr id="0" name=""/>
        <dsp:cNvSpPr/>
      </dsp:nvSpPr>
      <dsp:spPr>
        <a:xfrm>
          <a:off x="7191461" y="5359117"/>
          <a:ext cx="3044030" cy="304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b="1" kern="1200" dirty="0">
              <a:solidFill>
                <a:srgbClr val="FFC000"/>
              </a:solidFill>
            </a:rPr>
            <a:t>Entreprise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b="1" kern="1200" dirty="0">
              <a:solidFill>
                <a:srgbClr val="FFC000"/>
              </a:solidFill>
            </a:rPr>
            <a:t>Employeur</a:t>
          </a:r>
        </a:p>
      </dsp:txBody>
      <dsp:txXfrm>
        <a:off x="7191461" y="5359117"/>
        <a:ext cx="3044030" cy="3044030"/>
      </dsp:txXfrm>
    </dsp:sp>
    <dsp:sp modelId="{5DE0B6A0-D9DF-4D5D-8569-B0DD33E28836}">
      <dsp:nvSpPr>
        <dsp:cNvPr id="0" name=""/>
        <dsp:cNvSpPr/>
      </dsp:nvSpPr>
      <dsp:spPr>
        <a:xfrm>
          <a:off x="1833278" y="935"/>
          <a:ext cx="8593374" cy="8593374"/>
        </a:xfrm>
        <a:prstGeom prst="circularArrow">
          <a:avLst>
            <a:gd name="adj1" fmla="val 6907"/>
            <a:gd name="adj2" fmla="val 465783"/>
            <a:gd name="adj3" fmla="val 5947603"/>
            <a:gd name="adj4" fmla="val 4386614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8F460-2B41-48CF-8471-F28D08126FC1}">
      <dsp:nvSpPr>
        <dsp:cNvPr id="0" name=""/>
        <dsp:cNvSpPr/>
      </dsp:nvSpPr>
      <dsp:spPr>
        <a:xfrm>
          <a:off x="2024439" y="5359117"/>
          <a:ext cx="3044030" cy="304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b="1" kern="1200" dirty="0">
              <a:solidFill>
                <a:srgbClr val="00B050"/>
              </a:solidFill>
            </a:rPr>
            <a:t>Centre de Formation</a:t>
          </a:r>
        </a:p>
      </dsp:txBody>
      <dsp:txXfrm>
        <a:off x="2024439" y="5359117"/>
        <a:ext cx="3044030" cy="3044030"/>
      </dsp:txXfrm>
    </dsp:sp>
    <dsp:sp modelId="{524518D0-92F1-4384-9B20-B689DFE23794}">
      <dsp:nvSpPr>
        <dsp:cNvPr id="0" name=""/>
        <dsp:cNvSpPr/>
      </dsp:nvSpPr>
      <dsp:spPr>
        <a:xfrm>
          <a:off x="1833278" y="935"/>
          <a:ext cx="8593374" cy="8593374"/>
        </a:xfrm>
        <a:prstGeom prst="circularArrow">
          <a:avLst>
            <a:gd name="adj1" fmla="val 6907"/>
            <a:gd name="adj2" fmla="val 465783"/>
            <a:gd name="adj3" fmla="val 11347603"/>
            <a:gd name="adj4" fmla="val 9786614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E72D7-4536-4B63-BB66-2ED18108D131}">
      <dsp:nvSpPr>
        <dsp:cNvPr id="0" name=""/>
        <dsp:cNvSpPr/>
      </dsp:nvSpPr>
      <dsp:spPr>
        <a:xfrm>
          <a:off x="2024439" y="192096"/>
          <a:ext cx="3044030" cy="304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b="1" kern="1200" dirty="0">
              <a:solidFill>
                <a:srgbClr val="FFC000"/>
              </a:solidFill>
            </a:rPr>
            <a:t>Entreprise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b="1" kern="1200" dirty="0">
              <a:solidFill>
                <a:srgbClr val="FFC000"/>
              </a:solidFill>
            </a:rPr>
            <a:t>Employeur</a:t>
          </a:r>
        </a:p>
      </dsp:txBody>
      <dsp:txXfrm>
        <a:off x="2024439" y="192096"/>
        <a:ext cx="3044030" cy="3044030"/>
      </dsp:txXfrm>
    </dsp:sp>
    <dsp:sp modelId="{E6EC08EE-78AC-4F0A-AC92-1F1F48711B46}">
      <dsp:nvSpPr>
        <dsp:cNvPr id="0" name=""/>
        <dsp:cNvSpPr/>
      </dsp:nvSpPr>
      <dsp:spPr>
        <a:xfrm>
          <a:off x="1833278" y="935"/>
          <a:ext cx="8593374" cy="8593374"/>
        </a:xfrm>
        <a:prstGeom prst="circularArrow">
          <a:avLst>
            <a:gd name="adj1" fmla="val 6907"/>
            <a:gd name="adj2" fmla="val 465783"/>
            <a:gd name="adj3" fmla="val 16747603"/>
            <a:gd name="adj4" fmla="val 15186614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4C22F-D91C-4E86-99AD-18AC1ACE119C}">
      <dsp:nvSpPr>
        <dsp:cNvPr id="0" name=""/>
        <dsp:cNvSpPr/>
      </dsp:nvSpPr>
      <dsp:spPr>
        <a:xfrm>
          <a:off x="5314" y="2447"/>
          <a:ext cx="14778797" cy="3231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b="0" i="0" kern="1200" baseline="0" dirty="0"/>
            <a:t>L’alternance, c’est donc:</a:t>
          </a:r>
          <a:endParaRPr lang="fr-FR" sz="6500" kern="1200" dirty="0"/>
        </a:p>
      </dsp:txBody>
      <dsp:txXfrm>
        <a:off x="99959" y="97092"/>
        <a:ext cx="14589507" cy="3042140"/>
      </dsp:txXfrm>
    </dsp:sp>
    <dsp:sp modelId="{743AD2A0-54CE-4381-B38F-40884CED66A8}">
      <dsp:nvSpPr>
        <dsp:cNvPr id="0" name=""/>
        <dsp:cNvSpPr/>
      </dsp:nvSpPr>
      <dsp:spPr>
        <a:xfrm>
          <a:off x="5314" y="3624122"/>
          <a:ext cx="4665024" cy="323143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b="0" i="0" kern="1200" baseline="0" dirty="0"/>
            <a:t>une Formation gratuite (financée par des organismes gestionnaires de la Formation ou les employeurs)</a:t>
          </a:r>
          <a:endParaRPr lang="fr-FR" sz="3300" kern="1200" dirty="0"/>
        </a:p>
      </dsp:txBody>
      <dsp:txXfrm>
        <a:off x="99959" y="3718767"/>
        <a:ext cx="4475734" cy="3042140"/>
      </dsp:txXfrm>
    </dsp:sp>
    <dsp:sp modelId="{36355158-1926-459A-B331-A05F7D840DD1}">
      <dsp:nvSpPr>
        <dsp:cNvPr id="0" name=""/>
        <dsp:cNvSpPr/>
      </dsp:nvSpPr>
      <dsp:spPr>
        <a:xfrm>
          <a:off x="5062201" y="3624122"/>
          <a:ext cx="4665024" cy="323143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b="0" i="0" kern="1200" baseline="0" dirty="0"/>
            <a:t>un travail (expérience professionnelle)</a:t>
          </a:r>
          <a:endParaRPr lang="fr-FR" sz="3300" kern="1200" dirty="0"/>
        </a:p>
      </dsp:txBody>
      <dsp:txXfrm>
        <a:off x="5156846" y="3718767"/>
        <a:ext cx="4475734" cy="3042140"/>
      </dsp:txXfrm>
    </dsp:sp>
    <dsp:sp modelId="{A06674CE-3CC5-4B71-B307-22224DB87996}">
      <dsp:nvSpPr>
        <dsp:cNvPr id="0" name=""/>
        <dsp:cNvSpPr/>
      </dsp:nvSpPr>
      <dsp:spPr>
        <a:xfrm>
          <a:off x="10119087" y="3624122"/>
          <a:ext cx="4665024" cy="323143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b="0" i="0" kern="1200" baseline="0" dirty="0"/>
            <a:t>un salaire (versé par l’entreprise)</a:t>
          </a:r>
          <a:endParaRPr lang="fr-FR" sz="3300" kern="1200" dirty="0"/>
        </a:p>
      </dsp:txBody>
      <dsp:txXfrm>
        <a:off x="10213732" y="3718767"/>
        <a:ext cx="4475734" cy="3042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BDBD7-14F3-4068-B571-4F1E3BA84033}">
      <dsp:nvSpPr>
        <dsp:cNvPr id="0" name=""/>
        <dsp:cNvSpPr/>
      </dsp:nvSpPr>
      <dsp:spPr>
        <a:xfrm>
          <a:off x="1060317" y="443596"/>
          <a:ext cx="5732626" cy="5732626"/>
        </a:xfrm>
        <a:prstGeom prst="pie">
          <a:avLst>
            <a:gd name="adj1" fmla="val 16200000"/>
            <a:gd name="adj2" fmla="val 18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Un/Une ALTERNANT(E)</a:t>
          </a:r>
        </a:p>
      </dsp:txBody>
      <dsp:txXfrm>
        <a:off x="4081548" y="1658366"/>
        <a:ext cx="2047366" cy="1706138"/>
      </dsp:txXfrm>
    </dsp:sp>
    <dsp:sp modelId="{5929F393-F2E9-4342-8813-F3054D6E2229}">
      <dsp:nvSpPr>
        <dsp:cNvPr id="0" name=""/>
        <dsp:cNvSpPr/>
      </dsp:nvSpPr>
      <dsp:spPr>
        <a:xfrm>
          <a:off x="997114" y="597942"/>
          <a:ext cx="5732626" cy="5732626"/>
        </a:xfrm>
        <a:prstGeom prst="pie">
          <a:avLst>
            <a:gd name="adj1" fmla="val 1800000"/>
            <a:gd name="adj2" fmla="val 90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Un EMPLOYEUR</a:t>
          </a:r>
        </a:p>
      </dsp:txBody>
      <dsp:txXfrm>
        <a:off x="2362025" y="4317325"/>
        <a:ext cx="3071049" cy="1501402"/>
      </dsp:txXfrm>
    </dsp:sp>
    <dsp:sp modelId="{6494D6D0-0EE7-4C7E-9ACB-31AD64009084}">
      <dsp:nvSpPr>
        <dsp:cNvPr id="0" name=""/>
        <dsp:cNvSpPr/>
      </dsp:nvSpPr>
      <dsp:spPr>
        <a:xfrm>
          <a:off x="824188" y="443596"/>
          <a:ext cx="5732626" cy="5732626"/>
        </a:xfrm>
        <a:prstGeom prst="pie">
          <a:avLst>
            <a:gd name="adj1" fmla="val 9000000"/>
            <a:gd name="adj2" fmla="val 162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0" i="0" kern="1200" baseline="0" dirty="0"/>
            <a:t>Un CENTRE de FORMATION</a:t>
          </a:r>
          <a:endParaRPr lang="fr-FR" sz="2300" kern="1200" dirty="0"/>
        </a:p>
      </dsp:txBody>
      <dsp:txXfrm>
        <a:off x="1488217" y="1658366"/>
        <a:ext cx="2047366" cy="1706138"/>
      </dsp:txXfrm>
    </dsp:sp>
    <dsp:sp modelId="{EB44B5CD-89FD-41E5-8FFA-FA919AB5C053}">
      <dsp:nvSpPr>
        <dsp:cNvPr id="0" name=""/>
        <dsp:cNvSpPr/>
      </dsp:nvSpPr>
      <dsp:spPr>
        <a:xfrm>
          <a:off x="705914" y="88719"/>
          <a:ext cx="6442379" cy="644237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BEEC9-5B05-46E3-BF8E-B592DE7EDD0F}">
      <dsp:nvSpPr>
        <dsp:cNvPr id="0" name=""/>
        <dsp:cNvSpPr/>
      </dsp:nvSpPr>
      <dsp:spPr>
        <a:xfrm>
          <a:off x="642237" y="242703"/>
          <a:ext cx="6442379" cy="644237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22814-5A15-4958-9FCF-8EFC834538FF}">
      <dsp:nvSpPr>
        <dsp:cNvPr id="0" name=""/>
        <dsp:cNvSpPr/>
      </dsp:nvSpPr>
      <dsp:spPr>
        <a:xfrm>
          <a:off x="468838" y="88719"/>
          <a:ext cx="6442379" cy="644237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CA26F-E547-4E20-9396-1142ACF4BF45}">
      <dsp:nvSpPr>
        <dsp:cNvPr id="0" name=""/>
        <dsp:cNvSpPr/>
      </dsp:nvSpPr>
      <dsp:spPr>
        <a:xfrm>
          <a:off x="6699264" y="760325"/>
          <a:ext cx="4331036" cy="4331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b="1" kern="1200" dirty="0"/>
            <a:t>Pour trouver mon employeur</a:t>
          </a:r>
        </a:p>
      </dsp:txBody>
      <dsp:txXfrm>
        <a:off x="7333530" y="1394591"/>
        <a:ext cx="3062504" cy="3062504"/>
      </dsp:txXfrm>
    </dsp:sp>
    <dsp:sp modelId="{96645C69-1C1A-4991-A0F7-18F40E76352A}">
      <dsp:nvSpPr>
        <dsp:cNvPr id="0" name=""/>
        <dsp:cNvSpPr/>
      </dsp:nvSpPr>
      <dsp:spPr>
        <a:xfrm rot="3839578">
          <a:off x="9779510" y="4707634"/>
          <a:ext cx="352539" cy="908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900" kern="1200"/>
        </a:p>
      </dsp:txBody>
      <dsp:txXfrm>
        <a:off x="9809204" y="4841863"/>
        <a:ext cx="246777" cy="545265"/>
      </dsp:txXfrm>
    </dsp:sp>
    <dsp:sp modelId="{56672D28-D2BC-42E5-97B1-3EC0A707635A}">
      <dsp:nvSpPr>
        <dsp:cNvPr id="0" name=""/>
        <dsp:cNvSpPr/>
      </dsp:nvSpPr>
      <dsp:spPr>
        <a:xfrm>
          <a:off x="9073812" y="5283761"/>
          <a:ext cx="3676370" cy="367637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 dirty="0"/>
            <a:t>Je réponds à des offres de contrat</a:t>
          </a:r>
        </a:p>
      </dsp:txBody>
      <dsp:txXfrm>
        <a:off x="9612204" y="5822153"/>
        <a:ext cx="2599586" cy="2599586"/>
      </dsp:txXfrm>
    </dsp:sp>
    <dsp:sp modelId="{60174F56-3563-4EC8-9F29-3E07D2289EF3}">
      <dsp:nvSpPr>
        <dsp:cNvPr id="0" name=""/>
        <dsp:cNvSpPr/>
      </dsp:nvSpPr>
      <dsp:spPr>
        <a:xfrm rot="640533">
          <a:off x="11157346" y="2942468"/>
          <a:ext cx="412083" cy="908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900" kern="1200"/>
        </a:p>
      </dsp:txBody>
      <dsp:txXfrm>
        <a:off x="11158416" y="3112772"/>
        <a:ext cx="288458" cy="545265"/>
      </dsp:txXfrm>
    </dsp:sp>
    <dsp:sp modelId="{6223A0ED-C965-441F-A056-4240DF45177A}">
      <dsp:nvSpPr>
        <dsp:cNvPr id="0" name=""/>
        <dsp:cNvSpPr/>
      </dsp:nvSpPr>
      <dsp:spPr>
        <a:xfrm>
          <a:off x="11725063" y="1973366"/>
          <a:ext cx="3676370" cy="367637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 dirty="0"/>
            <a:t>Je fais des candidatures spontanées</a:t>
          </a:r>
        </a:p>
      </dsp:txBody>
      <dsp:txXfrm>
        <a:off x="12263455" y="2511758"/>
        <a:ext cx="2599586" cy="2599586"/>
      </dsp:txXfrm>
    </dsp:sp>
    <dsp:sp modelId="{DCBCCD1D-A3CA-4DAF-84AD-9386F2F87870}">
      <dsp:nvSpPr>
        <dsp:cNvPr id="0" name=""/>
        <dsp:cNvSpPr/>
      </dsp:nvSpPr>
      <dsp:spPr>
        <a:xfrm rot="6941022">
          <a:off x="7616138" y="4708250"/>
          <a:ext cx="345864" cy="908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900" kern="1200"/>
        </a:p>
      </dsp:txBody>
      <dsp:txXfrm rot="10800000">
        <a:off x="7690502" y="4843251"/>
        <a:ext cx="242105" cy="545265"/>
      </dsp:txXfrm>
    </dsp:sp>
    <dsp:sp modelId="{0E53CF16-8560-4D82-ADCC-D1CE6B4EA577}">
      <dsp:nvSpPr>
        <dsp:cNvPr id="0" name=""/>
        <dsp:cNvSpPr/>
      </dsp:nvSpPr>
      <dsp:spPr>
        <a:xfrm>
          <a:off x="5008554" y="5283897"/>
          <a:ext cx="3676370" cy="367637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/>
            <a:t>Je me fais accompagner</a:t>
          </a:r>
        </a:p>
      </dsp:txBody>
      <dsp:txXfrm>
        <a:off x="5546946" y="5822289"/>
        <a:ext cx="2599586" cy="2599586"/>
      </dsp:txXfrm>
    </dsp:sp>
    <dsp:sp modelId="{B536362C-D923-473D-B0CA-1AFF09383129}">
      <dsp:nvSpPr>
        <dsp:cNvPr id="0" name=""/>
        <dsp:cNvSpPr/>
      </dsp:nvSpPr>
      <dsp:spPr>
        <a:xfrm rot="10134287">
          <a:off x="6180208" y="2958671"/>
          <a:ext cx="400240" cy="908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900" kern="1200"/>
        </a:p>
      </dsp:txBody>
      <dsp:txXfrm rot="10800000">
        <a:off x="6299158" y="3128873"/>
        <a:ext cx="280168" cy="545265"/>
      </dsp:txXfrm>
    </dsp:sp>
    <dsp:sp modelId="{22A4B37D-290C-43BD-A3B2-F9249EF662FB}">
      <dsp:nvSpPr>
        <dsp:cNvPr id="0" name=""/>
        <dsp:cNvSpPr/>
      </dsp:nvSpPr>
      <dsp:spPr>
        <a:xfrm>
          <a:off x="2356671" y="2003456"/>
          <a:ext cx="3676370" cy="367637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b="1" kern="1200" dirty="0"/>
            <a:t>Je développe mon réseau professionnel</a:t>
          </a:r>
        </a:p>
      </dsp:txBody>
      <dsp:txXfrm>
        <a:off x="2895063" y="2541848"/>
        <a:ext cx="2599586" cy="2599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4FF74-C3E3-487C-A8B2-E7B06366C2F0}">
      <dsp:nvSpPr>
        <dsp:cNvPr id="0" name=""/>
        <dsp:cNvSpPr/>
      </dsp:nvSpPr>
      <dsp:spPr>
        <a:xfrm>
          <a:off x="5865944" y="253"/>
          <a:ext cx="2990481" cy="29904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CV / LM</a:t>
          </a:r>
        </a:p>
      </dsp:txBody>
      <dsp:txXfrm>
        <a:off x="6303890" y="438199"/>
        <a:ext cx="2114589" cy="2114589"/>
      </dsp:txXfrm>
    </dsp:sp>
    <dsp:sp modelId="{759854C8-9525-40E6-AC85-BFEA59A66464}">
      <dsp:nvSpPr>
        <dsp:cNvPr id="0" name=""/>
        <dsp:cNvSpPr/>
      </dsp:nvSpPr>
      <dsp:spPr>
        <a:xfrm rot="2160000">
          <a:off x="8762486" y="2298611"/>
          <a:ext cx="797355" cy="1009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8785328" y="2430167"/>
        <a:ext cx="558149" cy="605573"/>
      </dsp:txXfrm>
    </dsp:sp>
    <dsp:sp modelId="{15EA7073-F756-4753-9A12-14182F574C96}">
      <dsp:nvSpPr>
        <dsp:cNvPr id="0" name=""/>
        <dsp:cNvSpPr/>
      </dsp:nvSpPr>
      <dsp:spPr>
        <a:xfrm>
          <a:off x="9502415" y="2642304"/>
          <a:ext cx="2990481" cy="2990481"/>
        </a:xfrm>
        <a:prstGeom prst="ellipse">
          <a:avLst/>
        </a:prstGeom>
        <a:solidFill>
          <a:schemeClr val="accent5">
            <a:hueOff val="4003972"/>
            <a:satOff val="-12994"/>
            <a:lumOff val="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Tableau de Suivi des démarches</a:t>
          </a:r>
        </a:p>
      </dsp:txBody>
      <dsp:txXfrm>
        <a:off x="9940361" y="3080250"/>
        <a:ext cx="2114589" cy="2114589"/>
      </dsp:txXfrm>
    </dsp:sp>
    <dsp:sp modelId="{78CB3BCB-2390-499B-BBC9-C3A7AA690FA7}">
      <dsp:nvSpPr>
        <dsp:cNvPr id="0" name=""/>
        <dsp:cNvSpPr/>
      </dsp:nvSpPr>
      <dsp:spPr>
        <a:xfrm rot="6438990">
          <a:off x="9943605" y="5749188"/>
          <a:ext cx="788465" cy="1009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003972"/>
            <a:satOff val="-12994"/>
            <a:lumOff val="5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10097077" y="5838136"/>
        <a:ext cx="551926" cy="605573"/>
      </dsp:txXfrm>
    </dsp:sp>
    <dsp:sp modelId="{C9CDB2DC-E0F7-485D-B174-CBB9DAFF3A34}">
      <dsp:nvSpPr>
        <dsp:cNvPr id="0" name=""/>
        <dsp:cNvSpPr/>
      </dsp:nvSpPr>
      <dsp:spPr>
        <a:xfrm>
          <a:off x="8169494" y="6917485"/>
          <a:ext cx="2990481" cy="2990481"/>
        </a:xfrm>
        <a:prstGeom prst="ellipse">
          <a:avLst/>
        </a:prstGeom>
        <a:solidFill>
          <a:schemeClr val="accent5">
            <a:hueOff val="8007945"/>
            <a:satOff val="-25989"/>
            <a:lumOff val="11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Préparation /Simulation  Entretien</a:t>
          </a:r>
        </a:p>
      </dsp:txBody>
      <dsp:txXfrm>
        <a:off x="8607440" y="7355431"/>
        <a:ext cx="2114589" cy="2114589"/>
      </dsp:txXfrm>
    </dsp:sp>
    <dsp:sp modelId="{596DD7C6-7FE3-4F11-B068-D3921E3C4EF5}">
      <dsp:nvSpPr>
        <dsp:cNvPr id="0" name=""/>
        <dsp:cNvSpPr/>
      </dsp:nvSpPr>
      <dsp:spPr>
        <a:xfrm rot="10800191">
          <a:off x="6999096" y="7907957"/>
          <a:ext cx="827081" cy="1009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007945"/>
            <a:satOff val="-25989"/>
            <a:lumOff val="11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7247220" y="8109821"/>
        <a:ext cx="578957" cy="605573"/>
      </dsp:txXfrm>
    </dsp:sp>
    <dsp:sp modelId="{1044E923-41E1-491B-9535-B5CAD11F3401}">
      <dsp:nvSpPr>
        <dsp:cNvPr id="0" name=""/>
        <dsp:cNvSpPr/>
      </dsp:nvSpPr>
      <dsp:spPr>
        <a:xfrm>
          <a:off x="3618481" y="6917232"/>
          <a:ext cx="2990481" cy="2990481"/>
        </a:xfrm>
        <a:prstGeom prst="ellipse">
          <a:avLst/>
        </a:prstGeom>
        <a:solidFill>
          <a:schemeClr val="accent5">
            <a:hueOff val="12011917"/>
            <a:satOff val="-38984"/>
            <a:lumOff val="17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Enquêtes professionnelles</a:t>
          </a:r>
        </a:p>
      </dsp:txBody>
      <dsp:txXfrm>
        <a:off x="4056427" y="7355178"/>
        <a:ext cx="2114589" cy="2114589"/>
      </dsp:txXfrm>
    </dsp:sp>
    <dsp:sp modelId="{6E77ADBF-F744-4286-AC67-AA1B0B18A6D4}">
      <dsp:nvSpPr>
        <dsp:cNvPr id="0" name=""/>
        <dsp:cNvSpPr/>
      </dsp:nvSpPr>
      <dsp:spPr>
        <a:xfrm rot="15120000">
          <a:off x="4027514" y="5791827"/>
          <a:ext cx="797355" cy="1009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2011917"/>
            <a:satOff val="-38984"/>
            <a:lumOff val="17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4184076" y="6107433"/>
        <a:ext cx="558149" cy="605573"/>
      </dsp:txXfrm>
    </dsp:sp>
    <dsp:sp modelId="{5945407A-FC57-41B3-91E2-24C5FD5B7EBB}">
      <dsp:nvSpPr>
        <dsp:cNvPr id="0" name=""/>
        <dsp:cNvSpPr/>
      </dsp:nvSpPr>
      <dsp:spPr>
        <a:xfrm>
          <a:off x="2229473" y="2642304"/>
          <a:ext cx="2990481" cy="2990481"/>
        </a:xfrm>
        <a:prstGeom prst="ellipse">
          <a:avLst/>
        </a:prstGeom>
        <a:solidFill>
          <a:schemeClr val="accent5">
            <a:hueOff val="16015889"/>
            <a:satOff val="-51978"/>
            <a:lumOff val="2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Stages / Immersions</a:t>
          </a:r>
        </a:p>
      </dsp:txBody>
      <dsp:txXfrm>
        <a:off x="2667419" y="3080250"/>
        <a:ext cx="2114589" cy="2114589"/>
      </dsp:txXfrm>
    </dsp:sp>
    <dsp:sp modelId="{A76C2ACA-8BBC-4338-830D-868946A4F5CA}">
      <dsp:nvSpPr>
        <dsp:cNvPr id="0" name=""/>
        <dsp:cNvSpPr/>
      </dsp:nvSpPr>
      <dsp:spPr>
        <a:xfrm rot="19440000">
          <a:off x="5126015" y="2325139"/>
          <a:ext cx="797355" cy="1009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6015889"/>
            <a:satOff val="-51978"/>
            <a:lumOff val="23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5148857" y="2597297"/>
        <a:ext cx="558149" cy="605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79C08-D18D-5344-B4A1-CA1D88F862D2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2E6B1-861D-8F41-9D87-B22DB5D49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1196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4448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42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9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5652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402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717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79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56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6943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721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170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629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156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193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79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22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1916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3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s://www.alternance.emploi.gouv.fr/portail_alternance/jcms/gc_5504/simulateur-employeur" TargetMode="Externa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lternance.emploi.gouv.fr/portail_alternance/jcms/gc_5504/simulateur-employeur" TargetMode="Externa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pprentissageenregion.fr/decouvrir-les-metiers/" TargetMode="External"/><Relationship Id="rId5" Type="http://schemas.openxmlformats.org/officeDocument/2006/relationships/hyperlink" Target="http://www.onisep.fr/Decouvrir-les-metiers" TargetMode="Externa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pprentissageenregion.fr/trouver-une-formation/" TargetMode="Externa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hyperlink" Target="https://www.alternance.emploi.gouv.fr/portail_alternance/jcms/recleader_6113/decouvrir-l-alternance" TargetMode="External"/><Relationship Id="rId4" Type="http://schemas.openxmlformats.org/officeDocument/2006/relationships/image" Target="../media/image5.emf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esgeiq-occitanie.fr/" TargetMode="External"/><Relationship Id="rId5" Type="http://schemas.openxmlformats.org/officeDocument/2006/relationships/hyperlink" Target="https://jobs-stages.letudiant.fr/offre-alternance.html" TargetMode="Externa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ravail-emploi.gouv.fr/le-ministere-en-action/pic/prepa-apprentissage-pic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emf"/><Relationship Id="rId9" Type="http://schemas.microsoft.com/office/2007/relationships/diagramDrawing" Target="../diagrams/drawing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emf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emf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emf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actionlogement.fr/" TargetMode="Externa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11EDB9ED-925F-0662-0F84-B689CEC49383}"/>
              </a:ext>
            </a:extLst>
          </p:cNvPr>
          <p:cNvSpPr/>
          <p:nvPr/>
        </p:nvSpPr>
        <p:spPr>
          <a:xfrm>
            <a:off x="1664677" y="0"/>
            <a:ext cx="21054647" cy="10058397"/>
          </a:xfrm>
          <a:prstGeom prst="rect">
            <a:avLst/>
          </a:prstGeom>
          <a:solidFill>
            <a:srgbClr val="2399D6"/>
          </a:solidFill>
          <a:ln w="12700">
            <a:miter lim="400000"/>
          </a:ln>
          <a:effectLst/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PAEJ">
            <a:extLst>
              <a:ext uri="{FF2B5EF4-FFF2-40B4-BE49-F238E27FC236}">
                <a16:creationId xmlns:a16="http://schemas.microsoft.com/office/drawing/2014/main" id="{228C3048-A32D-98CC-A14B-2114F754CCC1}"/>
              </a:ext>
            </a:extLst>
          </p:cNvPr>
          <p:cNvSpPr/>
          <p:nvPr/>
        </p:nvSpPr>
        <p:spPr>
          <a:xfrm>
            <a:off x="1730803" y="6051199"/>
            <a:ext cx="20922393" cy="1619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457200">
              <a:lnSpc>
                <a:spcPct val="120000"/>
              </a:lnSpc>
              <a:defRPr sz="24000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L’Alternance, un Emploi et une Formation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ECB3E3-1CD9-BA6C-5AF6-F9A8BBBA05D3}"/>
              </a:ext>
            </a:extLst>
          </p:cNvPr>
          <p:cNvSpPr/>
          <p:nvPr/>
        </p:nvSpPr>
        <p:spPr>
          <a:xfrm>
            <a:off x="9386010" y="9601892"/>
            <a:ext cx="5420927" cy="910598"/>
          </a:xfrm>
          <a:prstGeom prst="rect">
            <a:avLst/>
          </a:prstGeom>
          <a:solidFill>
            <a:srgbClr val="E522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5 JANVIER 2018">
            <a:extLst>
              <a:ext uri="{FF2B5EF4-FFF2-40B4-BE49-F238E27FC236}">
                <a16:creationId xmlns:a16="http://schemas.microsoft.com/office/drawing/2014/main" id="{FC3D24B5-6BC4-8213-0B0E-FE3DEA37B77B}"/>
              </a:ext>
            </a:extLst>
          </p:cNvPr>
          <p:cNvSpPr/>
          <p:nvPr/>
        </p:nvSpPr>
        <p:spPr>
          <a:xfrm>
            <a:off x="9648458" y="9639721"/>
            <a:ext cx="4896030" cy="83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defTabSz="457200">
              <a:lnSpc>
                <a:spcPct val="120000"/>
              </a:lnSpc>
              <a:defRPr sz="30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2024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21B1F17-1F22-A8CB-6127-959F98F09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064" y="1549270"/>
            <a:ext cx="5229874" cy="295265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A7D341D-B21C-82EA-EA6D-FC51B467E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364" y="10871645"/>
            <a:ext cx="19645272" cy="26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9928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A5A76-876D-C467-EF61-D21C8DD5FC9C}"/>
              </a:ext>
            </a:extLst>
          </p:cNvPr>
          <p:cNvGrpSpPr/>
          <p:nvPr/>
        </p:nvGrpSpPr>
        <p:grpSpPr>
          <a:xfrm>
            <a:off x="618497" y="0"/>
            <a:ext cx="4234858" cy="13716000"/>
            <a:chOff x="618497" y="0"/>
            <a:chExt cx="4234858" cy="137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8FBCEE-8FE4-7A7F-6D6D-45BA9962E819}"/>
                </a:ext>
              </a:extLst>
            </p:cNvPr>
            <p:cNvSpPr/>
            <p:nvPr/>
          </p:nvSpPr>
          <p:spPr>
            <a:xfrm>
              <a:off x="634033" y="0"/>
              <a:ext cx="4219322" cy="10303727"/>
            </a:xfrm>
            <a:prstGeom prst="rect">
              <a:avLst/>
            </a:prstGeom>
            <a:solidFill>
              <a:srgbClr val="EDF8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6747D-7698-1CE3-6D43-E3278AE3E14F}"/>
                </a:ext>
              </a:extLst>
            </p:cNvPr>
            <p:cNvSpPr/>
            <p:nvPr/>
          </p:nvSpPr>
          <p:spPr>
            <a:xfrm>
              <a:off x="618497" y="2790092"/>
              <a:ext cx="4219322" cy="10925908"/>
            </a:xfrm>
            <a:prstGeom prst="rect">
              <a:avLst/>
            </a:prstGeom>
            <a:solidFill>
              <a:srgbClr val="2399D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5C3232-A9A3-57B9-5FD2-F63199C5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578" y="11285168"/>
              <a:ext cx="2305420" cy="2305420"/>
            </a:xfrm>
            <a:prstGeom prst="rect">
              <a:avLst/>
            </a:prstGeom>
          </p:spPr>
        </p:pic>
        <p:sp>
          <p:nvSpPr>
            <p:cNvPr id="8" name="PAEJ">
              <a:extLst>
                <a:ext uri="{FF2B5EF4-FFF2-40B4-BE49-F238E27FC236}">
                  <a16:creationId xmlns:a16="http://schemas.microsoft.com/office/drawing/2014/main" id="{804A18FE-1CFD-05AD-7489-E371D5D5BD5F}"/>
                </a:ext>
              </a:extLst>
            </p:cNvPr>
            <p:cNvSpPr/>
            <p:nvPr/>
          </p:nvSpPr>
          <p:spPr>
            <a:xfrm>
              <a:off x="804672" y="3597121"/>
              <a:ext cx="3767328" cy="20943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 defTabSz="457200">
                <a:lnSpc>
                  <a:spcPct val="120000"/>
                </a:lnSpc>
                <a:defRPr sz="15400">
                  <a:solidFill>
                    <a:srgbClr val="009EE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3600" dirty="0">
                  <a:solidFill>
                    <a:schemeClr val="bg1"/>
                  </a:solidFill>
                </a:rPr>
                <a:t>Aides financières</a:t>
              </a:r>
            </a:p>
            <a:p>
              <a:r>
                <a:rPr lang="fr-FR" sz="3600" dirty="0">
                  <a:solidFill>
                    <a:schemeClr val="bg1"/>
                  </a:solidFill>
                </a:rPr>
                <a:t>Aux employeurs (secteur privé)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082ADE-6B4A-C55E-EE22-2289428B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145" y="950272"/>
              <a:ext cx="2640026" cy="1504531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554F46-818F-6CDF-F22E-FCDA71E3A9E2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3" name="Carré">
              <a:extLst>
                <a:ext uri="{FF2B5EF4-FFF2-40B4-BE49-F238E27FC236}">
                  <a16:creationId xmlns:a16="http://schemas.microsoft.com/office/drawing/2014/main" id="{81D8D9D9-B8CE-DF04-3DCE-515B24E6CEC6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5" name="Numéro de diapositive">
              <a:extLst>
                <a:ext uri="{FF2B5EF4-FFF2-40B4-BE49-F238E27FC236}">
                  <a16:creationId xmlns:a16="http://schemas.microsoft.com/office/drawing/2014/main" id="{491E3E2C-90DF-1605-369B-3F3B99E8FBC0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10</a:t>
              </a:fld>
              <a:endParaRPr lang="fr-FR" sz="2800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ADDEFCE-8E63-034D-AE96-61F4B72CA15D}"/>
              </a:ext>
            </a:extLst>
          </p:cNvPr>
          <p:cNvSpPr/>
          <p:nvPr/>
        </p:nvSpPr>
        <p:spPr>
          <a:xfrm>
            <a:off x="8393151" y="11886337"/>
            <a:ext cx="1219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fr-FR" sz="5400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4000" b="1" dirty="0">
                <a:ea typeface="Times New Roman" panose="02020603050405020304" pitchFamily="18" charset="0"/>
                <a:cs typeface="Calibri" panose="020F0502020204030204" pitchFamily="34" charset="0"/>
              </a:rPr>
              <a:t>Estimation du coût d’un alternant:</a:t>
            </a:r>
            <a:endParaRPr lang="fr-FR" sz="4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4000" b="1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Simulateur de coût-Ministère du travail</a:t>
            </a:r>
            <a:endParaRPr lang="fr-FR" sz="40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077B4BC-2FC0-4AAE-8B5D-78D78D1A8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7345" y="2875917"/>
            <a:ext cx="17887508" cy="202848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09CE051-870E-5DAA-4BE9-4023F2652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722" y="5409950"/>
            <a:ext cx="12532569" cy="5686192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93E18F9-CC29-FC5B-C2FC-A5C382220310}"/>
              </a:ext>
            </a:extLst>
          </p:cNvPr>
          <p:cNvSpPr txBox="1"/>
          <p:nvPr/>
        </p:nvSpPr>
        <p:spPr>
          <a:xfrm>
            <a:off x="5346112" y="390677"/>
            <a:ext cx="17853790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/>
            <a:r>
              <a:rPr lang="fr-FR" sz="4800" dirty="0"/>
              <a:t>Les employeurs du secteur privé qui recrutent un apprenti ou un alternant peuvent bénéficier d’aides financières</a:t>
            </a:r>
          </a:p>
        </p:txBody>
      </p:sp>
    </p:spTree>
    <p:extLst>
      <p:ext uri="{BB962C8B-B14F-4D97-AF65-F5344CB8AC3E}">
        <p14:creationId xmlns:p14="http://schemas.microsoft.com/office/powerpoint/2010/main" val="322666671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A5A76-876D-C467-EF61-D21C8DD5FC9C}"/>
              </a:ext>
            </a:extLst>
          </p:cNvPr>
          <p:cNvGrpSpPr/>
          <p:nvPr/>
        </p:nvGrpSpPr>
        <p:grpSpPr>
          <a:xfrm>
            <a:off x="618497" y="0"/>
            <a:ext cx="4234858" cy="13716000"/>
            <a:chOff x="618497" y="0"/>
            <a:chExt cx="4234858" cy="137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8FBCEE-8FE4-7A7F-6D6D-45BA9962E819}"/>
                </a:ext>
              </a:extLst>
            </p:cNvPr>
            <p:cNvSpPr/>
            <p:nvPr/>
          </p:nvSpPr>
          <p:spPr>
            <a:xfrm>
              <a:off x="634033" y="0"/>
              <a:ext cx="4219322" cy="10303727"/>
            </a:xfrm>
            <a:prstGeom prst="rect">
              <a:avLst/>
            </a:prstGeom>
            <a:solidFill>
              <a:srgbClr val="EDF8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6747D-7698-1CE3-6D43-E3278AE3E14F}"/>
                </a:ext>
              </a:extLst>
            </p:cNvPr>
            <p:cNvSpPr/>
            <p:nvPr/>
          </p:nvSpPr>
          <p:spPr>
            <a:xfrm>
              <a:off x="618497" y="2790092"/>
              <a:ext cx="4219322" cy="10925908"/>
            </a:xfrm>
            <a:prstGeom prst="rect">
              <a:avLst/>
            </a:prstGeom>
            <a:solidFill>
              <a:srgbClr val="2399D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5C3232-A9A3-57B9-5FD2-F63199C5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578" y="11285168"/>
              <a:ext cx="2305420" cy="2305420"/>
            </a:xfrm>
            <a:prstGeom prst="rect">
              <a:avLst/>
            </a:prstGeom>
          </p:spPr>
        </p:pic>
        <p:sp>
          <p:nvSpPr>
            <p:cNvPr id="8" name="PAEJ">
              <a:extLst>
                <a:ext uri="{FF2B5EF4-FFF2-40B4-BE49-F238E27FC236}">
                  <a16:creationId xmlns:a16="http://schemas.microsoft.com/office/drawing/2014/main" id="{804A18FE-1CFD-05AD-7489-E371D5D5BD5F}"/>
                </a:ext>
              </a:extLst>
            </p:cNvPr>
            <p:cNvSpPr/>
            <p:nvPr/>
          </p:nvSpPr>
          <p:spPr>
            <a:xfrm>
              <a:off x="804672" y="3929519"/>
              <a:ext cx="3767328" cy="14295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 defTabSz="457200">
                <a:lnSpc>
                  <a:spcPct val="120000"/>
                </a:lnSpc>
                <a:defRPr sz="15400">
                  <a:solidFill>
                    <a:srgbClr val="009EE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3600" dirty="0">
                  <a:solidFill>
                    <a:schemeClr val="bg1"/>
                  </a:solidFill>
                </a:rPr>
                <a:t>Aides financières</a:t>
              </a:r>
            </a:p>
            <a:p>
              <a:r>
                <a:rPr lang="fr-FR" sz="3600" dirty="0">
                  <a:solidFill>
                    <a:schemeClr val="bg1"/>
                  </a:solidFill>
                </a:rPr>
                <a:t>Aux employeurs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082ADE-6B4A-C55E-EE22-2289428B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145" y="950272"/>
              <a:ext cx="2640026" cy="1504531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554F46-818F-6CDF-F22E-FCDA71E3A9E2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3" name="Carré">
              <a:extLst>
                <a:ext uri="{FF2B5EF4-FFF2-40B4-BE49-F238E27FC236}">
                  <a16:creationId xmlns:a16="http://schemas.microsoft.com/office/drawing/2014/main" id="{81D8D9D9-B8CE-DF04-3DCE-515B24E6CEC6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5" name="Numéro de diapositive">
              <a:extLst>
                <a:ext uri="{FF2B5EF4-FFF2-40B4-BE49-F238E27FC236}">
                  <a16:creationId xmlns:a16="http://schemas.microsoft.com/office/drawing/2014/main" id="{491E3E2C-90DF-1605-369B-3F3B99E8FBC0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11</a:t>
              </a:fld>
              <a:endParaRPr lang="fr-FR" sz="2800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ADDEFCE-8E63-034D-AE96-61F4B72CA15D}"/>
              </a:ext>
            </a:extLst>
          </p:cNvPr>
          <p:cNvSpPr/>
          <p:nvPr/>
        </p:nvSpPr>
        <p:spPr>
          <a:xfrm>
            <a:off x="8393151" y="11886337"/>
            <a:ext cx="1219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fr-FR" sz="5400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4000" b="1" dirty="0">
                <a:ea typeface="Times New Roman" panose="02020603050405020304" pitchFamily="18" charset="0"/>
                <a:cs typeface="Calibri" panose="020F0502020204030204" pitchFamily="34" charset="0"/>
              </a:rPr>
              <a:t>Estimation du coût d’un alternant:</a:t>
            </a:r>
            <a:endParaRPr lang="fr-FR" sz="4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4000" b="1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Simulateur de coût-Ministère du travail</a:t>
            </a:r>
            <a:endParaRPr lang="fr-FR" sz="40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93E18F9-CC29-FC5B-C2FC-A5C382220310}"/>
              </a:ext>
            </a:extLst>
          </p:cNvPr>
          <p:cNvSpPr txBox="1"/>
          <p:nvPr/>
        </p:nvSpPr>
        <p:spPr>
          <a:xfrm>
            <a:off x="5465565" y="841580"/>
            <a:ext cx="17853790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/>
            <a:r>
              <a:rPr lang="fr-FR" sz="4800" dirty="0"/>
              <a:t>Les employeurs qui recrutent un apprenti ou un alternant en situation de handicap peuvent bénéficier d’aides financières complémentaires.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4E07A7-313B-7401-6876-485903AAEDD0}"/>
              </a:ext>
            </a:extLst>
          </p:cNvPr>
          <p:cNvSpPr/>
          <p:nvPr/>
        </p:nvSpPr>
        <p:spPr>
          <a:xfrm>
            <a:off x="5442157" y="5094380"/>
            <a:ext cx="18092696" cy="2862322"/>
          </a:xfrm>
          <a:prstGeom prst="rect">
            <a:avLst/>
          </a:prstGeom>
          <a:ln w="38100">
            <a:solidFill>
              <a:srgbClr val="009EE0"/>
            </a:solidFill>
          </a:ln>
        </p:spPr>
        <p:txBody>
          <a:bodyPr wrap="square">
            <a:spAutoFit/>
          </a:bodyPr>
          <a:lstStyle/>
          <a:p>
            <a:r>
              <a:rPr lang="fr-FR" sz="3600" b="1" u="sng" dirty="0"/>
              <a:t>Si vous êtes en SITUATION DE HANDICAP, l’employeur pourra percevoir des aides supplémentaires: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fr-FR" sz="3600" b="1" dirty="0"/>
              <a:t>Secteur privé: </a:t>
            </a:r>
            <a:r>
              <a:rPr lang="fr-FR" sz="3600" dirty="0"/>
              <a:t>de 1000 à 4000€ se renseigner auprès de l’AGEFIPH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fr-FR" sz="3600" b="1" dirty="0"/>
              <a:t>Secteur public: </a:t>
            </a:r>
            <a:r>
              <a:rPr lang="fr-FR" sz="3600" dirty="0"/>
              <a:t>se renseigner auprès du FIPHP (Fonds pour l'Insertion des Personnes Handicapées dans la Fonction Publique).</a:t>
            </a:r>
          </a:p>
        </p:txBody>
      </p:sp>
    </p:spTree>
    <p:extLst>
      <p:ext uri="{BB962C8B-B14F-4D97-AF65-F5344CB8AC3E}">
        <p14:creationId xmlns:p14="http://schemas.microsoft.com/office/powerpoint/2010/main" val="32134888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6E223F-FBA9-C75B-610A-C3846974071B}"/>
              </a:ext>
            </a:extLst>
          </p:cNvPr>
          <p:cNvSpPr/>
          <p:nvPr/>
        </p:nvSpPr>
        <p:spPr>
          <a:xfrm>
            <a:off x="13554634" y="0"/>
            <a:ext cx="10829366" cy="13716000"/>
          </a:xfrm>
          <a:prstGeom prst="rect">
            <a:avLst/>
          </a:prstGeom>
          <a:solidFill>
            <a:srgbClr val="2897D5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PAEJ">
            <a:extLst>
              <a:ext uri="{FF2B5EF4-FFF2-40B4-BE49-F238E27FC236}">
                <a16:creationId xmlns:a16="http://schemas.microsoft.com/office/drawing/2014/main" id="{22DFA92C-29E7-6DE5-F4E4-720A292D81AB}"/>
              </a:ext>
            </a:extLst>
          </p:cNvPr>
          <p:cNvSpPr/>
          <p:nvPr/>
        </p:nvSpPr>
        <p:spPr>
          <a:xfrm>
            <a:off x="2072166" y="7711539"/>
            <a:ext cx="10645542" cy="2491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457200">
              <a:lnSpc>
                <a:spcPct val="120000"/>
              </a:lnSpc>
              <a:defRPr sz="24000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indent="0" algn="r" defTabSz="821531" rtl="0" fontAlgn="auto" latinLnBrk="0" hangingPunct="0">
              <a:lnSpc>
                <a:spcPts val="9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6600" b="1" dirty="0">
                <a:solidFill>
                  <a:srgbClr val="28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2ème partie: </a:t>
            </a:r>
          </a:p>
          <a:p>
            <a:pPr marL="0" marR="0" indent="0" algn="r" defTabSz="821531" rtl="0" fontAlgn="auto" latinLnBrk="0" hangingPunct="0">
              <a:lnSpc>
                <a:spcPts val="9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6600" b="1" dirty="0">
                <a:solidFill>
                  <a:srgbClr val="28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un projet d’alternance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34AF5A9-31DC-C71A-E1DF-DD471DB310AA}"/>
              </a:ext>
            </a:extLst>
          </p:cNvPr>
          <p:cNvGrpSpPr/>
          <p:nvPr/>
        </p:nvGrpSpPr>
        <p:grpSpPr>
          <a:xfrm>
            <a:off x="15228487" y="4192178"/>
            <a:ext cx="7555080" cy="6139406"/>
            <a:chOff x="15228487" y="4192178"/>
            <a:chExt cx="7555080" cy="6139406"/>
          </a:xfrm>
        </p:grpSpPr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4B766431-0E23-47D4-F583-5CFAB6B6F920}"/>
                </a:ext>
              </a:extLst>
            </p:cNvPr>
            <p:cNvSpPr/>
            <p:nvPr/>
          </p:nvSpPr>
          <p:spPr>
            <a:xfrm>
              <a:off x="19902641" y="4192178"/>
              <a:ext cx="1983760" cy="3022935"/>
            </a:xfrm>
            <a:custGeom>
              <a:avLst/>
              <a:gdLst>
                <a:gd name="connsiteX0" fmla="*/ 992156 w 1983760"/>
                <a:gd name="connsiteY0" fmla="*/ 1389149 h 3022935"/>
                <a:gd name="connsiteX1" fmla="*/ 586071 w 1983760"/>
                <a:gd name="connsiteY1" fmla="*/ 964176 h 3022935"/>
                <a:gd name="connsiteX2" fmla="*/ 1001600 w 1983760"/>
                <a:gd name="connsiteY2" fmla="*/ 548646 h 3022935"/>
                <a:gd name="connsiteX3" fmla="*/ 1417129 w 1983760"/>
                <a:gd name="connsiteY3" fmla="*/ 964176 h 3022935"/>
                <a:gd name="connsiteX4" fmla="*/ 1294359 w 1983760"/>
                <a:gd name="connsiteY4" fmla="*/ 1256935 h 3022935"/>
                <a:gd name="connsiteX5" fmla="*/ 992156 w 1983760"/>
                <a:gd name="connsiteY5" fmla="*/ 1389149 h 3022935"/>
                <a:gd name="connsiteX6" fmla="*/ 586071 w 1983760"/>
                <a:gd name="connsiteY6" fmla="*/ 76454 h 3022935"/>
                <a:gd name="connsiteX7" fmla="*/ 113878 w 1983760"/>
                <a:gd name="connsiteY7" fmla="*/ 501427 h 3022935"/>
                <a:gd name="connsiteX8" fmla="*/ 66659 w 1983760"/>
                <a:gd name="connsiteY8" fmla="*/ 1313598 h 3022935"/>
                <a:gd name="connsiteX9" fmla="*/ 519963 w 1983760"/>
                <a:gd name="connsiteY9" fmla="*/ 2295759 h 3022935"/>
                <a:gd name="connsiteX10" fmla="*/ 822166 w 1983760"/>
                <a:gd name="connsiteY10" fmla="*/ 2919053 h 3022935"/>
                <a:gd name="connsiteX11" fmla="*/ 992156 w 1983760"/>
                <a:gd name="connsiteY11" fmla="*/ 3022935 h 3022935"/>
                <a:gd name="connsiteX12" fmla="*/ 1162146 w 1983760"/>
                <a:gd name="connsiteY12" fmla="*/ 2919053 h 3022935"/>
                <a:gd name="connsiteX13" fmla="*/ 1464349 w 1983760"/>
                <a:gd name="connsiteY13" fmla="*/ 2295759 h 3022935"/>
                <a:gd name="connsiteX14" fmla="*/ 1917654 w 1983760"/>
                <a:gd name="connsiteY14" fmla="*/ 1323042 h 3022935"/>
                <a:gd name="connsiteX15" fmla="*/ 1983760 w 1983760"/>
                <a:gd name="connsiteY15" fmla="*/ 964176 h 3022935"/>
                <a:gd name="connsiteX16" fmla="*/ 586071 w 1983760"/>
                <a:gd name="connsiteY16" fmla="*/ 76454 h 302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83760" h="3022935">
                  <a:moveTo>
                    <a:pt x="992156" y="1389149"/>
                  </a:moveTo>
                  <a:cubicBezTo>
                    <a:pt x="765503" y="1389149"/>
                    <a:pt x="576626" y="1200272"/>
                    <a:pt x="586071" y="964176"/>
                  </a:cubicBezTo>
                  <a:cubicBezTo>
                    <a:pt x="586071" y="737523"/>
                    <a:pt x="774947" y="548646"/>
                    <a:pt x="1001600" y="548646"/>
                  </a:cubicBezTo>
                  <a:cubicBezTo>
                    <a:pt x="1228252" y="548646"/>
                    <a:pt x="1417129" y="737523"/>
                    <a:pt x="1417129" y="964176"/>
                  </a:cubicBezTo>
                  <a:cubicBezTo>
                    <a:pt x="1417129" y="1077502"/>
                    <a:pt x="1369910" y="1181384"/>
                    <a:pt x="1294359" y="1256935"/>
                  </a:cubicBezTo>
                  <a:cubicBezTo>
                    <a:pt x="1209365" y="1341930"/>
                    <a:pt x="1105482" y="1389149"/>
                    <a:pt x="992156" y="1389149"/>
                  </a:cubicBezTo>
                  <a:close/>
                  <a:moveTo>
                    <a:pt x="586071" y="76454"/>
                  </a:moveTo>
                  <a:cubicBezTo>
                    <a:pt x="378306" y="152005"/>
                    <a:pt x="217760" y="312550"/>
                    <a:pt x="113878" y="501427"/>
                  </a:cubicBezTo>
                  <a:cubicBezTo>
                    <a:pt x="-18336" y="756411"/>
                    <a:pt x="-37224" y="1049171"/>
                    <a:pt x="66659" y="1313598"/>
                  </a:cubicBezTo>
                  <a:lnTo>
                    <a:pt x="519963" y="2295759"/>
                  </a:lnTo>
                  <a:lnTo>
                    <a:pt x="822166" y="2919053"/>
                  </a:lnTo>
                  <a:cubicBezTo>
                    <a:pt x="850498" y="2985160"/>
                    <a:pt x="916605" y="3022935"/>
                    <a:pt x="992156" y="3022935"/>
                  </a:cubicBezTo>
                  <a:cubicBezTo>
                    <a:pt x="1067707" y="3022935"/>
                    <a:pt x="1133814" y="2985160"/>
                    <a:pt x="1162146" y="2919053"/>
                  </a:cubicBezTo>
                  <a:lnTo>
                    <a:pt x="1464349" y="2295759"/>
                  </a:lnTo>
                  <a:lnTo>
                    <a:pt x="1917654" y="1323042"/>
                  </a:lnTo>
                  <a:cubicBezTo>
                    <a:pt x="1964873" y="1209716"/>
                    <a:pt x="1983760" y="1086946"/>
                    <a:pt x="1983760" y="964176"/>
                  </a:cubicBezTo>
                  <a:cubicBezTo>
                    <a:pt x="1983760" y="303106"/>
                    <a:pt x="1303803" y="-197418"/>
                    <a:pt x="586071" y="76454"/>
                  </a:cubicBezTo>
                  <a:close/>
                </a:path>
              </a:pathLst>
            </a:custGeom>
            <a:solidFill>
              <a:srgbClr val="E52255"/>
            </a:solidFill>
            <a:ln w="943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846D0058-9895-84FB-3FA5-239DB4F3B8DF}"/>
                </a:ext>
              </a:extLst>
            </p:cNvPr>
            <p:cNvSpPr/>
            <p:nvPr/>
          </p:nvSpPr>
          <p:spPr>
            <a:xfrm>
              <a:off x="15228487" y="5043028"/>
              <a:ext cx="7555080" cy="5288556"/>
            </a:xfrm>
            <a:custGeom>
              <a:avLst/>
              <a:gdLst>
                <a:gd name="connsiteX0" fmla="*/ 3588664 w 7555080"/>
                <a:gd name="connsiteY0" fmla="*/ 4561381 h 5288556"/>
                <a:gd name="connsiteX1" fmla="*/ 2077647 w 7555080"/>
                <a:gd name="connsiteY1" fmla="*/ 3805872 h 5288556"/>
                <a:gd name="connsiteX2" fmla="*/ 2077647 w 7555080"/>
                <a:gd name="connsiteY2" fmla="*/ 727177 h 5288556"/>
                <a:gd name="connsiteX3" fmla="*/ 3588664 w 7555080"/>
                <a:gd name="connsiteY3" fmla="*/ 1482685 h 5288556"/>
                <a:gd name="connsiteX4" fmla="*/ 3588664 w 7555080"/>
                <a:gd name="connsiteY4" fmla="*/ 4561381 h 5288556"/>
                <a:gd name="connsiteX5" fmla="*/ 1699893 w 7555080"/>
                <a:gd name="connsiteY5" fmla="*/ 3805872 h 5288556"/>
                <a:gd name="connsiteX6" fmla="*/ 566631 w 7555080"/>
                <a:gd name="connsiteY6" fmla="*/ 4372504 h 5288556"/>
                <a:gd name="connsiteX7" fmla="*/ 566631 w 7555080"/>
                <a:gd name="connsiteY7" fmla="*/ 1293808 h 5288556"/>
                <a:gd name="connsiteX8" fmla="*/ 1699893 w 7555080"/>
                <a:gd name="connsiteY8" fmla="*/ 727177 h 5288556"/>
                <a:gd name="connsiteX9" fmla="*/ 1699893 w 7555080"/>
                <a:gd name="connsiteY9" fmla="*/ 3805872 h 5288556"/>
                <a:gd name="connsiteX10" fmla="*/ 6931787 w 7555080"/>
                <a:gd name="connsiteY10" fmla="*/ 632738 h 5288556"/>
                <a:gd name="connsiteX11" fmla="*/ 6931787 w 7555080"/>
                <a:gd name="connsiteY11" fmla="*/ 632738 h 5288556"/>
                <a:gd name="connsiteX12" fmla="*/ 6695691 w 7555080"/>
                <a:gd name="connsiteY12" fmla="*/ 1142706 h 5288556"/>
                <a:gd name="connsiteX13" fmla="*/ 6988450 w 7555080"/>
                <a:gd name="connsiteY13" fmla="*/ 1293808 h 5288556"/>
                <a:gd name="connsiteX14" fmla="*/ 6988450 w 7555080"/>
                <a:gd name="connsiteY14" fmla="*/ 4372504 h 5288556"/>
                <a:gd name="connsiteX15" fmla="*/ 5855188 w 7555080"/>
                <a:gd name="connsiteY15" fmla="*/ 3805872 h 5288556"/>
                <a:gd name="connsiteX16" fmla="*/ 5855188 w 7555080"/>
                <a:gd name="connsiteY16" fmla="*/ 2549840 h 5288556"/>
                <a:gd name="connsiteX17" fmla="*/ 5477434 w 7555080"/>
                <a:gd name="connsiteY17" fmla="*/ 2549840 h 5288556"/>
                <a:gd name="connsiteX18" fmla="*/ 5477434 w 7555080"/>
                <a:gd name="connsiteY18" fmla="*/ 3805872 h 5288556"/>
                <a:gd name="connsiteX19" fmla="*/ 3966418 w 7555080"/>
                <a:gd name="connsiteY19" fmla="*/ 4561381 h 5288556"/>
                <a:gd name="connsiteX20" fmla="*/ 3966418 w 7555080"/>
                <a:gd name="connsiteY20" fmla="*/ 1482685 h 5288556"/>
                <a:gd name="connsiteX21" fmla="*/ 4636931 w 7555080"/>
                <a:gd name="connsiteY21" fmla="*/ 1142706 h 5288556"/>
                <a:gd name="connsiteX22" fmla="*/ 4400835 w 7555080"/>
                <a:gd name="connsiteY22" fmla="*/ 632738 h 5288556"/>
                <a:gd name="connsiteX23" fmla="*/ 3777541 w 7555080"/>
                <a:gd name="connsiteY23" fmla="*/ 944385 h 5288556"/>
                <a:gd name="connsiteX24" fmla="*/ 1888770 w 7555080"/>
                <a:gd name="connsiteY24" fmla="*/ 0 h 5288556"/>
                <a:gd name="connsiteX25" fmla="*/ 0 w 7555080"/>
                <a:gd name="connsiteY25" fmla="*/ 944385 h 5288556"/>
                <a:gd name="connsiteX26" fmla="*/ 0 w 7555080"/>
                <a:gd name="connsiteY26" fmla="*/ 5288557 h 5288556"/>
                <a:gd name="connsiteX27" fmla="*/ 1888770 w 7555080"/>
                <a:gd name="connsiteY27" fmla="*/ 4344172 h 5288556"/>
                <a:gd name="connsiteX28" fmla="*/ 3777541 w 7555080"/>
                <a:gd name="connsiteY28" fmla="*/ 5288557 h 5288556"/>
                <a:gd name="connsiteX29" fmla="*/ 5666311 w 7555080"/>
                <a:gd name="connsiteY29" fmla="*/ 4344172 h 5288556"/>
                <a:gd name="connsiteX30" fmla="*/ 7555081 w 7555080"/>
                <a:gd name="connsiteY30" fmla="*/ 5288557 h 5288556"/>
                <a:gd name="connsiteX31" fmla="*/ 7555081 w 7555080"/>
                <a:gd name="connsiteY31" fmla="*/ 944385 h 5288556"/>
                <a:gd name="connsiteX32" fmla="*/ 6931787 w 7555080"/>
                <a:gd name="connsiteY32" fmla="*/ 632738 h 528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5080" h="5288556">
                  <a:moveTo>
                    <a:pt x="3588664" y="4561381"/>
                  </a:moveTo>
                  <a:lnTo>
                    <a:pt x="2077647" y="3805872"/>
                  </a:lnTo>
                  <a:lnTo>
                    <a:pt x="2077647" y="727177"/>
                  </a:lnTo>
                  <a:lnTo>
                    <a:pt x="3588664" y="1482685"/>
                  </a:lnTo>
                  <a:lnTo>
                    <a:pt x="3588664" y="4561381"/>
                  </a:lnTo>
                  <a:close/>
                  <a:moveTo>
                    <a:pt x="1699893" y="3805872"/>
                  </a:moveTo>
                  <a:lnTo>
                    <a:pt x="566631" y="4372504"/>
                  </a:lnTo>
                  <a:lnTo>
                    <a:pt x="566631" y="1293808"/>
                  </a:lnTo>
                  <a:lnTo>
                    <a:pt x="1699893" y="727177"/>
                  </a:lnTo>
                  <a:lnTo>
                    <a:pt x="1699893" y="3805872"/>
                  </a:lnTo>
                  <a:close/>
                  <a:moveTo>
                    <a:pt x="6931787" y="632738"/>
                  </a:moveTo>
                  <a:lnTo>
                    <a:pt x="6931787" y="632738"/>
                  </a:lnTo>
                  <a:lnTo>
                    <a:pt x="6695691" y="1142706"/>
                  </a:lnTo>
                  <a:lnTo>
                    <a:pt x="6988450" y="1293808"/>
                  </a:lnTo>
                  <a:lnTo>
                    <a:pt x="6988450" y="4372504"/>
                  </a:lnTo>
                  <a:lnTo>
                    <a:pt x="5855188" y="3805872"/>
                  </a:lnTo>
                  <a:lnTo>
                    <a:pt x="5855188" y="2549840"/>
                  </a:lnTo>
                  <a:lnTo>
                    <a:pt x="5477434" y="2549840"/>
                  </a:lnTo>
                  <a:lnTo>
                    <a:pt x="5477434" y="3805872"/>
                  </a:lnTo>
                  <a:lnTo>
                    <a:pt x="3966418" y="4561381"/>
                  </a:lnTo>
                  <a:lnTo>
                    <a:pt x="3966418" y="1482685"/>
                  </a:lnTo>
                  <a:lnTo>
                    <a:pt x="4636931" y="1142706"/>
                  </a:lnTo>
                  <a:lnTo>
                    <a:pt x="4400835" y="632738"/>
                  </a:lnTo>
                  <a:lnTo>
                    <a:pt x="3777541" y="944385"/>
                  </a:lnTo>
                  <a:lnTo>
                    <a:pt x="1888770" y="0"/>
                  </a:lnTo>
                  <a:lnTo>
                    <a:pt x="0" y="944385"/>
                  </a:lnTo>
                  <a:lnTo>
                    <a:pt x="0" y="5288557"/>
                  </a:lnTo>
                  <a:lnTo>
                    <a:pt x="1888770" y="4344172"/>
                  </a:lnTo>
                  <a:lnTo>
                    <a:pt x="3777541" y="5288557"/>
                  </a:lnTo>
                  <a:lnTo>
                    <a:pt x="5666311" y="4344172"/>
                  </a:lnTo>
                  <a:lnTo>
                    <a:pt x="7555081" y="5288557"/>
                  </a:lnTo>
                  <a:lnTo>
                    <a:pt x="7555081" y="944385"/>
                  </a:lnTo>
                  <a:lnTo>
                    <a:pt x="6931787" y="632738"/>
                  </a:lnTo>
                  <a:close/>
                </a:path>
              </a:pathLst>
            </a:custGeom>
            <a:solidFill>
              <a:schemeClr val="bg1"/>
            </a:solidFill>
            <a:ln w="943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54D69BC-3DCF-B3E9-CB14-50F6E02B71A6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16" name="Carré">
              <a:extLst>
                <a:ext uri="{FF2B5EF4-FFF2-40B4-BE49-F238E27FC236}">
                  <a16:creationId xmlns:a16="http://schemas.microsoft.com/office/drawing/2014/main" id="{0747FE4E-601B-7781-694C-8CA32E9CF1AF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17" name="Numéro de diapositive">
              <a:extLst>
                <a:ext uri="{FF2B5EF4-FFF2-40B4-BE49-F238E27FC236}">
                  <a16:creationId xmlns:a16="http://schemas.microsoft.com/office/drawing/2014/main" id="{7DDCB75D-77D0-8BAA-6E80-41E8CAA05175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12</a:t>
              </a:fld>
              <a:endParaRPr lang="fr-FR" sz="2800" dirty="0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E9F11BD-923E-7366-FA62-A5652A9E90A6}"/>
              </a:ext>
            </a:extLst>
          </p:cNvPr>
          <p:cNvSpPr txBox="1"/>
          <p:nvPr/>
        </p:nvSpPr>
        <p:spPr>
          <a:xfrm>
            <a:off x="4437888" y="10833080"/>
            <a:ext cx="9838267" cy="21755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4400" b="1" i="0" u="none" strike="noStrike" cap="none" spc="0" normalizeH="0" baseline="0" dirty="0">
                <a:ln>
                  <a:noFill/>
                </a:ln>
                <a:solidFill>
                  <a:srgbClr val="2399D6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Je choisis mon métier</a:t>
            </a:r>
          </a:p>
          <a:p>
            <a:pPr marL="685800" marR="0" indent="-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4400" b="1" dirty="0">
                <a:solidFill>
                  <a:srgbClr val="2399D6"/>
                </a:solidFill>
              </a:rPr>
              <a:t>Je choisis ma formation</a:t>
            </a:r>
          </a:p>
          <a:p>
            <a:pPr marL="685800" marR="0" indent="-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4400" b="1" i="0" u="none" strike="noStrike" cap="none" spc="0" normalizeH="0" baseline="0" dirty="0">
                <a:ln>
                  <a:noFill/>
                </a:ln>
                <a:solidFill>
                  <a:srgbClr val="2399D6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Je trouve mon employeur</a:t>
            </a:r>
          </a:p>
        </p:txBody>
      </p:sp>
    </p:spTree>
    <p:extLst>
      <p:ext uri="{BB962C8B-B14F-4D97-AF65-F5344CB8AC3E}">
        <p14:creationId xmlns:p14="http://schemas.microsoft.com/office/powerpoint/2010/main" val="29023349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A5A76-876D-C467-EF61-D21C8DD5FC9C}"/>
              </a:ext>
            </a:extLst>
          </p:cNvPr>
          <p:cNvGrpSpPr/>
          <p:nvPr/>
        </p:nvGrpSpPr>
        <p:grpSpPr>
          <a:xfrm>
            <a:off x="618497" y="0"/>
            <a:ext cx="4234858" cy="13716000"/>
            <a:chOff x="618497" y="0"/>
            <a:chExt cx="4234858" cy="137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8FBCEE-8FE4-7A7F-6D6D-45BA9962E819}"/>
                </a:ext>
              </a:extLst>
            </p:cNvPr>
            <p:cNvSpPr/>
            <p:nvPr/>
          </p:nvSpPr>
          <p:spPr>
            <a:xfrm>
              <a:off x="634033" y="0"/>
              <a:ext cx="4219322" cy="10303727"/>
            </a:xfrm>
            <a:prstGeom prst="rect">
              <a:avLst/>
            </a:prstGeom>
            <a:solidFill>
              <a:srgbClr val="EDF8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6747D-7698-1CE3-6D43-E3278AE3E14F}"/>
                </a:ext>
              </a:extLst>
            </p:cNvPr>
            <p:cNvSpPr/>
            <p:nvPr/>
          </p:nvSpPr>
          <p:spPr>
            <a:xfrm>
              <a:off x="618497" y="2790092"/>
              <a:ext cx="4219322" cy="10925908"/>
            </a:xfrm>
            <a:prstGeom prst="rect">
              <a:avLst/>
            </a:prstGeom>
            <a:solidFill>
              <a:srgbClr val="2399D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5C3232-A9A3-57B9-5FD2-F63199C5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578" y="11285168"/>
              <a:ext cx="2305420" cy="2305420"/>
            </a:xfrm>
            <a:prstGeom prst="rect">
              <a:avLst/>
            </a:prstGeom>
          </p:spPr>
        </p:pic>
        <p:sp>
          <p:nvSpPr>
            <p:cNvPr id="8" name="PAEJ">
              <a:extLst>
                <a:ext uri="{FF2B5EF4-FFF2-40B4-BE49-F238E27FC236}">
                  <a16:creationId xmlns:a16="http://schemas.microsoft.com/office/drawing/2014/main" id="{804A18FE-1CFD-05AD-7489-E371D5D5BD5F}"/>
                </a:ext>
              </a:extLst>
            </p:cNvPr>
            <p:cNvSpPr/>
            <p:nvPr/>
          </p:nvSpPr>
          <p:spPr>
            <a:xfrm>
              <a:off x="804672" y="3597121"/>
              <a:ext cx="3767328" cy="20943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 defTabSz="457200">
                <a:lnSpc>
                  <a:spcPct val="120000"/>
                </a:lnSpc>
                <a:defRPr sz="15400">
                  <a:solidFill>
                    <a:srgbClr val="009EE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3600" dirty="0">
                  <a:solidFill>
                    <a:schemeClr val="bg1"/>
                  </a:solidFill>
                </a:rPr>
                <a:t>1</a:t>
              </a:r>
              <a:r>
                <a:rPr lang="fr-FR" sz="3600" baseline="30000" dirty="0">
                  <a:solidFill>
                    <a:schemeClr val="bg1"/>
                  </a:solidFill>
                </a:rPr>
                <a:t>ère</a:t>
              </a:r>
              <a:r>
                <a:rPr lang="fr-FR" sz="3600" dirty="0">
                  <a:solidFill>
                    <a:schemeClr val="bg1"/>
                  </a:solidFill>
                </a:rPr>
                <a:t> étape:</a:t>
              </a:r>
            </a:p>
            <a:p>
              <a:r>
                <a:rPr lang="fr-FR" sz="3600" dirty="0">
                  <a:solidFill>
                    <a:schemeClr val="bg1"/>
                  </a:solidFill>
                </a:rPr>
                <a:t>Je choisis mon métier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082ADE-6B4A-C55E-EE22-2289428B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145" y="950272"/>
              <a:ext cx="2640026" cy="1504531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554F46-818F-6CDF-F22E-FCDA71E3A9E2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3" name="Carré">
              <a:extLst>
                <a:ext uri="{FF2B5EF4-FFF2-40B4-BE49-F238E27FC236}">
                  <a16:creationId xmlns:a16="http://schemas.microsoft.com/office/drawing/2014/main" id="{81D8D9D9-B8CE-DF04-3DCE-515B24E6CEC6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5" name="Numéro de diapositive">
              <a:extLst>
                <a:ext uri="{FF2B5EF4-FFF2-40B4-BE49-F238E27FC236}">
                  <a16:creationId xmlns:a16="http://schemas.microsoft.com/office/drawing/2014/main" id="{491E3E2C-90DF-1605-369B-3F3B99E8FBC0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13</a:t>
              </a:fld>
              <a:endParaRPr lang="fr-FR" sz="2800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AE9ED318-C0E0-DFEA-A53B-26927131534A}"/>
              </a:ext>
            </a:extLst>
          </p:cNvPr>
          <p:cNvGrpSpPr/>
          <p:nvPr/>
        </p:nvGrpSpPr>
        <p:grpSpPr>
          <a:xfrm>
            <a:off x="5081360" y="950272"/>
            <a:ext cx="19165824" cy="5934209"/>
            <a:chOff x="5081360" y="7396833"/>
            <a:chExt cx="19165824" cy="593420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AEE6C-72C0-5FA5-884B-5047253C62EE}"/>
                </a:ext>
              </a:extLst>
            </p:cNvPr>
            <p:cNvSpPr/>
            <p:nvPr/>
          </p:nvSpPr>
          <p:spPr>
            <a:xfrm>
              <a:off x="5081360" y="7735298"/>
              <a:ext cx="1916582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fr-FR" altLang="fr-FR" sz="4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En Apprentissage, en Occitanie,</a:t>
              </a:r>
              <a:r>
                <a:rPr lang="fr-FR" altLang="fr-FR" sz="4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altLang="fr-FR" sz="4000" b="1" u="sng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il est possible de se former à </a:t>
              </a:r>
              <a:r>
                <a:rPr lang="fr-FR" altLang="fr-FR" sz="4000" b="1" u="sng" dirty="0">
                  <a:solidFill>
                    <a:srgbClr val="E46C0A"/>
                  </a:solidFill>
                  <a:latin typeface="Arial" pitchFamily="34" charset="0"/>
                  <a:cs typeface="Arial" pitchFamily="34" charset="0"/>
                </a:rPr>
                <a:t>+ de 450 métiers !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EE1E7B2C-A351-885F-351E-2934DD0DD52C}"/>
                </a:ext>
              </a:extLst>
            </p:cNvPr>
            <p:cNvGrpSpPr/>
            <p:nvPr/>
          </p:nvGrpSpPr>
          <p:grpSpPr>
            <a:xfrm>
              <a:off x="6157319" y="9350261"/>
              <a:ext cx="18061481" cy="3547066"/>
              <a:chOff x="4320800" y="929189"/>
              <a:chExt cx="22355024" cy="6832506"/>
            </a:xfrm>
          </p:grpSpPr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AC27938C-4E0C-D245-48A4-98693E7A07C1}"/>
                  </a:ext>
                </a:extLst>
              </p:cNvPr>
              <p:cNvSpPr txBox="1"/>
              <p:nvPr/>
            </p:nvSpPr>
            <p:spPr>
              <a:xfrm rot="20418346">
                <a:off x="11307412" y="3732711"/>
                <a:ext cx="3116238" cy="9137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5000" b="1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Coiffeur/se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E521896D-ADA0-CD51-E7BD-5924B6B904BB}"/>
                  </a:ext>
                </a:extLst>
              </p:cNvPr>
              <p:cNvSpPr txBox="1"/>
              <p:nvPr/>
            </p:nvSpPr>
            <p:spPr>
              <a:xfrm>
                <a:off x="7618996" y="929189"/>
                <a:ext cx="4304304" cy="15366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5000" b="1" i="0" u="none" strike="noStrike" cap="none" spc="0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Ingénieur/e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08738DF-1F53-6564-1094-EDB9034C786B}"/>
                  </a:ext>
                </a:extLst>
              </p:cNvPr>
              <p:cNvSpPr txBox="1"/>
              <p:nvPr/>
            </p:nvSpPr>
            <p:spPr>
              <a:xfrm rot="1601929">
                <a:off x="4320800" y="3412085"/>
                <a:ext cx="7750518" cy="9137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5000" b="1" i="0" u="none" strike="noStrike" cap="none" spc="0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Educateur-</a:t>
                </a:r>
                <a:r>
                  <a:rPr kumimoji="0" lang="fr-FR" sz="5000" b="1" i="0" u="none" strike="noStrike" cap="none" spc="0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trice</a:t>
                </a:r>
                <a:r>
                  <a:rPr kumimoji="0" lang="fr-FR" sz="5000" b="1" i="0" u="none" strike="noStrike" cap="none" spc="0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spécialisé/e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90FEA7C6-9991-85CB-0438-96359952FDE6}"/>
                  </a:ext>
                </a:extLst>
              </p:cNvPr>
              <p:cNvSpPr txBox="1"/>
              <p:nvPr/>
            </p:nvSpPr>
            <p:spPr>
              <a:xfrm rot="662319">
                <a:off x="21811001" y="1725644"/>
                <a:ext cx="2471831" cy="9137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5000" b="1" i="0" u="none" strike="noStrike" cap="none" spc="0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Fleuriste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E59221F-42AC-D35C-2F73-C90114337B95}"/>
                  </a:ext>
                </a:extLst>
              </p:cNvPr>
              <p:cNvSpPr txBox="1"/>
              <p:nvPr/>
            </p:nvSpPr>
            <p:spPr>
              <a:xfrm rot="676306">
                <a:off x="14083854" y="1639731"/>
                <a:ext cx="7112523" cy="9137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5000" b="1" i="0" u="none" strike="noStrike" cap="none" spc="0" normalizeH="0" baseline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Animateur-</a:t>
                </a:r>
                <a:r>
                  <a:rPr kumimoji="0" lang="fr-FR" sz="5000" b="1" i="0" u="none" strike="noStrike" cap="none" spc="0" normalizeH="0" baseline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trice</a:t>
                </a:r>
                <a:r>
                  <a:rPr kumimoji="0" lang="fr-FR" sz="5000" b="1" i="0" u="none" strike="noStrike" cap="none" spc="0" normalizeH="0" baseline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sportif-</a:t>
                </a:r>
                <a:r>
                  <a:rPr kumimoji="0" lang="fr-FR" sz="5000" b="1" i="0" u="none" strike="noStrike" cap="none" spc="0" normalizeH="0" baseline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ve</a:t>
                </a:r>
                <a:endParaRPr kumimoji="0" lang="fr-FR" sz="5000" b="1" i="0" u="none" strike="noStrike" cap="none" spc="0" normalizeH="0" baseline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E96A1EA5-5A1B-4468-8BF8-8401839F1C6F}"/>
                  </a:ext>
                </a:extLst>
              </p:cNvPr>
              <p:cNvSpPr txBox="1"/>
              <p:nvPr/>
            </p:nvSpPr>
            <p:spPr>
              <a:xfrm rot="20418346">
                <a:off x="5132635" y="6847983"/>
                <a:ext cx="3287759" cy="9137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5000" b="1" i="0" u="none" strike="noStrike" cap="none" spc="0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Vendeur/se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A28E6CA9-2911-7C75-BB2A-E132FBA32451}"/>
                  </a:ext>
                </a:extLst>
              </p:cNvPr>
              <p:cNvSpPr txBox="1"/>
              <p:nvPr/>
            </p:nvSpPr>
            <p:spPr>
              <a:xfrm rot="20334451">
                <a:off x="17641417" y="5740089"/>
                <a:ext cx="9034407" cy="9137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hangingPunct="1">
                  <a:spcBef>
                    <a:spcPct val="0"/>
                  </a:spcBef>
                </a:pPr>
                <a:r>
                  <a:rPr lang="fr-FR" altLang="fr-FR" b="1" dirty="0">
                    <a:solidFill>
                      <a:schemeClr val="accent3">
                        <a:lumMod val="75000"/>
                      </a:schemeClr>
                    </a:solidFill>
                  </a:rPr>
                  <a:t>Conducteur-</a:t>
                </a:r>
                <a:r>
                  <a:rPr lang="fr-FR" altLang="fr-FR" b="1" dirty="0" err="1">
                    <a:solidFill>
                      <a:schemeClr val="accent3">
                        <a:lumMod val="75000"/>
                      </a:schemeClr>
                    </a:solidFill>
                  </a:rPr>
                  <a:t>trice</a:t>
                </a:r>
                <a:r>
                  <a:rPr lang="fr-FR" altLang="fr-FR" b="1" dirty="0">
                    <a:solidFill>
                      <a:schemeClr val="accent3">
                        <a:lumMod val="75000"/>
                      </a:schemeClr>
                    </a:solidFill>
                  </a:rPr>
                  <a:t> de travaux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6330EB2-D45E-0BC0-08E9-15A213AD4743}"/>
                  </a:ext>
                </a:extLst>
              </p:cNvPr>
              <p:cNvSpPr txBox="1"/>
              <p:nvPr/>
            </p:nvSpPr>
            <p:spPr>
              <a:xfrm>
                <a:off x="14374808" y="5121126"/>
                <a:ext cx="3852016" cy="9137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5000" b="1" i="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Electricien/ne</a:t>
                </a:r>
              </a:p>
            </p:txBody>
          </p:sp>
        </p:grp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C03FC274-A306-3536-EAED-CDD78BF54E98}"/>
                </a:ext>
              </a:extLst>
            </p:cNvPr>
            <p:cNvSpPr/>
            <p:nvPr/>
          </p:nvSpPr>
          <p:spPr>
            <a:xfrm>
              <a:off x="5129447" y="7396833"/>
              <a:ext cx="19034786" cy="5934209"/>
            </a:xfrm>
            <a:prstGeom prst="roundRect">
              <a:avLst/>
            </a:prstGeom>
            <a:noFill/>
            <a:ln w="38100" cap="flat">
              <a:solidFill>
                <a:srgbClr val="FFC000"/>
              </a:solidFill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7AB49E4E-BD48-00C4-216F-415B6FBA8345}"/>
              </a:ext>
            </a:extLst>
          </p:cNvPr>
          <p:cNvSpPr txBox="1"/>
          <p:nvPr/>
        </p:nvSpPr>
        <p:spPr>
          <a:xfrm>
            <a:off x="5952821" y="8110503"/>
            <a:ext cx="17422902" cy="4832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b="1" dirty="0">
                <a:latin typeface="+mj-lt"/>
              </a:rPr>
              <a:t>Site  pour se renseigner sur les métiers, faire des quizz</a:t>
            </a:r>
          </a:p>
          <a:p>
            <a:r>
              <a:rPr lang="fr-FR" sz="4400" b="1" dirty="0">
                <a:latin typeface="+mj-lt"/>
              </a:rPr>
              <a:t>ONISEP</a:t>
            </a:r>
            <a:r>
              <a:rPr lang="fr-FR" sz="4400" dirty="0">
                <a:latin typeface="+mj-lt"/>
              </a:rPr>
              <a:t>: </a:t>
            </a:r>
            <a:r>
              <a:rPr lang="fr-FR" sz="4400" dirty="0">
                <a:latin typeface="+mj-lt"/>
                <a:hlinkClick r:id="rId5"/>
              </a:rPr>
              <a:t>http://www.onisep.fr/Decouvrir-les-metiers</a:t>
            </a:r>
            <a:endParaRPr lang="fr-FR" sz="4400" dirty="0">
              <a:latin typeface="+mj-lt"/>
            </a:endParaRPr>
          </a:p>
          <a:p>
            <a:endParaRPr lang="fr-FR" sz="4400" dirty="0">
              <a:latin typeface="+mj-lt"/>
            </a:endParaRPr>
          </a:p>
          <a:p>
            <a:pPr marL="571500" indent="-571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Pour une recherche ciblée les métiers accessibles en Apprentissage:</a:t>
            </a:r>
          </a:p>
          <a:p>
            <a:pPr hangingPunct="1">
              <a:spcBef>
                <a:spcPct val="50000"/>
              </a:spcBef>
              <a:defRPr/>
            </a:pPr>
            <a:r>
              <a:rPr lang="fr-FR" sz="4400" b="1" dirty="0">
                <a:latin typeface="+mj-lt"/>
                <a:hlinkClick r:id="rId6"/>
              </a:rPr>
              <a:t>https://www.apprentissageenregion.fr/decouvrir-les-metiers/</a:t>
            </a:r>
            <a:endParaRPr lang="fr-FR" sz="4400" b="1" dirty="0">
              <a:latin typeface="+mj-lt"/>
            </a:endParaRPr>
          </a:p>
          <a:p>
            <a:endParaRPr lang="fr-FR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752641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A5A76-876D-C467-EF61-D21C8DD5FC9C}"/>
              </a:ext>
            </a:extLst>
          </p:cNvPr>
          <p:cNvGrpSpPr/>
          <p:nvPr/>
        </p:nvGrpSpPr>
        <p:grpSpPr>
          <a:xfrm>
            <a:off x="618497" y="0"/>
            <a:ext cx="4234858" cy="13716000"/>
            <a:chOff x="618497" y="0"/>
            <a:chExt cx="4234858" cy="137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8FBCEE-8FE4-7A7F-6D6D-45BA9962E819}"/>
                </a:ext>
              </a:extLst>
            </p:cNvPr>
            <p:cNvSpPr/>
            <p:nvPr/>
          </p:nvSpPr>
          <p:spPr>
            <a:xfrm>
              <a:off x="634033" y="0"/>
              <a:ext cx="4219322" cy="10303727"/>
            </a:xfrm>
            <a:prstGeom prst="rect">
              <a:avLst/>
            </a:prstGeom>
            <a:solidFill>
              <a:srgbClr val="EDF8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6747D-7698-1CE3-6D43-E3278AE3E14F}"/>
                </a:ext>
              </a:extLst>
            </p:cNvPr>
            <p:cNvSpPr/>
            <p:nvPr/>
          </p:nvSpPr>
          <p:spPr>
            <a:xfrm>
              <a:off x="618497" y="2790092"/>
              <a:ext cx="4219322" cy="10925908"/>
            </a:xfrm>
            <a:prstGeom prst="rect">
              <a:avLst/>
            </a:prstGeom>
            <a:solidFill>
              <a:srgbClr val="2399D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5C3232-A9A3-57B9-5FD2-F63199C5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578" y="11285168"/>
              <a:ext cx="2305420" cy="2305420"/>
            </a:xfrm>
            <a:prstGeom prst="rect">
              <a:avLst/>
            </a:prstGeom>
          </p:spPr>
        </p:pic>
        <p:sp>
          <p:nvSpPr>
            <p:cNvPr id="8" name="PAEJ">
              <a:extLst>
                <a:ext uri="{FF2B5EF4-FFF2-40B4-BE49-F238E27FC236}">
                  <a16:creationId xmlns:a16="http://schemas.microsoft.com/office/drawing/2014/main" id="{804A18FE-1CFD-05AD-7489-E371D5D5BD5F}"/>
                </a:ext>
              </a:extLst>
            </p:cNvPr>
            <p:cNvSpPr/>
            <p:nvPr/>
          </p:nvSpPr>
          <p:spPr>
            <a:xfrm>
              <a:off x="804672" y="3597121"/>
              <a:ext cx="3767328" cy="20943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 defTabSz="457200">
                <a:lnSpc>
                  <a:spcPct val="120000"/>
                </a:lnSpc>
                <a:defRPr sz="15400">
                  <a:solidFill>
                    <a:srgbClr val="009EE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3600" dirty="0">
                  <a:solidFill>
                    <a:schemeClr val="bg1"/>
                  </a:solidFill>
                </a:rPr>
                <a:t>2</a:t>
              </a:r>
              <a:r>
                <a:rPr lang="fr-FR" sz="3600" baseline="30000" dirty="0">
                  <a:solidFill>
                    <a:schemeClr val="bg1"/>
                  </a:solidFill>
                </a:rPr>
                <a:t>ème</a:t>
              </a:r>
              <a:r>
                <a:rPr lang="fr-FR" sz="3600" dirty="0">
                  <a:solidFill>
                    <a:schemeClr val="bg1"/>
                  </a:solidFill>
                </a:rPr>
                <a:t> étape:</a:t>
              </a:r>
            </a:p>
            <a:p>
              <a:r>
                <a:rPr lang="fr-FR" sz="3600" dirty="0">
                  <a:solidFill>
                    <a:schemeClr val="bg1"/>
                  </a:solidFill>
                </a:rPr>
                <a:t>Je choisis </a:t>
              </a:r>
            </a:p>
            <a:p>
              <a:r>
                <a:rPr lang="fr-FR" sz="3600" dirty="0">
                  <a:solidFill>
                    <a:schemeClr val="bg1"/>
                  </a:solidFill>
                </a:rPr>
                <a:t>ma formation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082ADE-6B4A-C55E-EE22-2289428B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145" y="950272"/>
              <a:ext cx="2640026" cy="1504531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554F46-818F-6CDF-F22E-FCDA71E3A9E2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3" name="Carré">
              <a:extLst>
                <a:ext uri="{FF2B5EF4-FFF2-40B4-BE49-F238E27FC236}">
                  <a16:creationId xmlns:a16="http://schemas.microsoft.com/office/drawing/2014/main" id="{81D8D9D9-B8CE-DF04-3DCE-515B24E6CEC6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5" name="Numéro de diapositive">
              <a:extLst>
                <a:ext uri="{FF2B5EF4-FFF2-40B4-BE49-F238E27FC236}">
                  <a16:creationId xmlns:a16="http://schemas.microsoft.com/office/drawing/2014/main" id="{491E3E2C-90DF-1605-369B-3F3B99E8FBC0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14</a:t>
              </a:fld>
              <a:endParaRPr lang="fr-FR" sz="2800" dirty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17326F7-2595-BCE5-2702-0039F9BA263D}"/>
              </a:ext>
            </a:extLst>
          </p:cNvPr>
          <p:cNvGrpSpPr/>
          <p:nvPr/>
        </p:nvGrpSpPr>
        <p:grpSpPr>
          <a:xfrm>
            <a:off x="5346112" y="950272"/>
            <a:ext cx="19693324" cy="5261373"/>
            <a:chOff x="5124873" y="7396833"/>
            <a:chExt cx="20345858" cy="593420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059377-D680-AFEF-230F-77EB1729C21D}"/>
                </a:ext>
              </a:extLst>
            </p:cNvPr>
            <p:cNvSpPr/>
            <p:nvPr/>
          </p:nvSpPr>
          <p:spPr>
            <a:xfrm>
              <a:off x="5124873" y="7735298"/>
              <a:ext cx="19078811" cy="3436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821531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Helvetica Light"/>
                </a:rPr>
                <a:t>En Alternance, il est possible de se former du  </a:t>
              </a:r>
              <a:r>
                <a:rPr kumimoji="0" lang="fr-FR" altLang="fr-FR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E46C0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Helvetica Light"/>
                </a:rPr>
                <a:t>CAP au BAC+5!</a:t>
              </a:r>
            </a:p>
            <a:p>
              <a:pPr marL="0" marR="0" lvl="0" indent="0" algn="ctr" defTabSz="821531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Helvetica Light"/>
                </a:rPr>
                <a:t>Diplômes et Titres inscrits au RNCP / </a:t>
              </a:r>
            </a:p>
            <a:p>
              <a:pPr marL="0" marR="0" lvl="0" indent="0" algn="ctr" defTabSz="821531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Helvetica Light"/>
                </a:rPr>
                <a:t>Certifications et qualifications Professionnelles</a:t>
              </a: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542BE855-877E-D2B1-1FEC-A9F75CBD6A7C}"/>
                </a:ext>
              </a:extLst>
            </p:cNvPr>
            <p:cNvGrpSpPr/>
            <p:nvPr/>
          </p:nvGrpSpPr>
          <p:grpSpPr>
            <a:xfrm>
              <a:off x="5435391" y="9942256"/>
              <a:ext cx="20035340" cy="3090653"/>
              <a:chOff x="3427256" y="2069514"/>
              <a:chExt cx="24798106" cy="5953342"/>
            </a:xfrm>
          </p:grpSpPr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9873A00-CB91-07DB-2269-9491BD4EE295}"/>
                  </a:ext>
                </a:extLst>
              </p:cNvPr>
              <p:cNvSpPr txBox="1"/>
              <p:nvPr/>
            </p:nvSpPr>
            <p:spPr>
              <a:xfrm rot="20418346">
                <a:off x="12160667" y="5966439"/>
                <a:ext cx="3571317" cy="17600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5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Light"/>
                    <a:ea typeface="+mn-ea"/>
                    <a:cs typeface="+mn-cs"/>
                    <a:sym typeface="Helvetica Light"/>
                  </a:rPr>
                  <a:t>BAC PRO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D80AF023-62C2-CA11-376E-6D30837781FE}"/>
                  </a:ext>
                </a:extLst>
              </p:cNvPr>
              <p:cNvSpPr txBox="1"/>
              <p:nvPr/>
            </p:nvSpPr>
            <p:spPr>
              <a:xfrm>
                <a:off x="6640722" y="4761226"/>
                <a:ext cx="5073056" cy="32421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5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Helvetica Light"/>
                    <a:ea typeface="+mn-ea"/>
                    <a:cs typeface="+mn-cs"/>
                    <a:sym typeface="Helvetica Light"/>
                  </a:rPr>
                  <a:t>Titre Professionnel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519A6781-2F24-A167-7144-5DC191989B58}"/>
                  </a:ext>
                </a:extLst>
              </p:cNvPr>
              <p:cNvSpPr txBox="1"/>
              <p:nvPr/>
            </p:nvSpPr>
            <p:spPr>
              <a:xfrm rot="1601929">
                <a:off x="3427256" y="2069514"/>
                <a:ext cx="4444307" cy="17600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5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Helvetica Light"/>
                    <a:ea typeface="+mn-ea"/>
                    <a:cs typeface="+mn-cs"/>
                    <a:sym typeface="Helvetica Light"/>
                  </a:rPr>
                  <a:t>CAP / CAPA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415448D5-8E2D-61A9-7FB0-9D7630630191}"/>
                  </a:ext>
                </a:extLst>
              </p:cNvPr>
              <p:cNvSpPr txBox="1"/>
              <p:nvPr/>
            </p:nvSpPr>
            <p:spPr>
              <a:xfrm rot="662319">
                <a:off x="22981505" y="2156008"/>
                <a:ext cx="2968161" cy="17600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5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Helvetica Light"/>
                    <a:ea typeface="+mn-ea"/>
                    <a:cs typeface="+mn-cs"/>
                    <a:sym typeface="Helvetica Light"/>
                  </a:rPr>
                  <a:t>BP / BM</a:t>
                </a: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7A6B6E6E-853D-21B8-E78D-A6212AD5CA68}"/>
                  </a:ext>
                </a:extLst>
              </p:cNvPr>
              <p:cNvSpPr txBox="1"/>
              <p:nvPr/>
            </p:nvSpPr>
            <p:spPr>
              <a:xfrm rot="676306">
                <a:off x="15619314" y="4363925"/>
                <a:ext cx="2543573" cy="17600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5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73F9B">
                        <a:lumMod val="75000"/>
                      </a:srgbClr>
                    </a:solidFill>
                    <a:effectLst/>
                    <a:uLnTx/>
                    <a:uFillTx/>
                    <a:latin typeface="Helvetica Light"/>
                    <a:ea typeface="+mn-ea"/>
                    <a:cs typeface="+mn-cs"/>
                    <a:sym typeface="Helvetica Light"/>
                  </a:rPr>
                  <a:t>Master</a:t>
                </a: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E1F5CC19-E398-15AC-4BA4-F9DDB7964CFE}"/>
                  </a:ext>
                </a:extLst>
              </p:cNvPr>
              <p:cNvSpPr txBox="1"/>
              <p:nvPr/>
            </p:nvSpPr>
            <p:spPr>
              <a:xfrm rot="20418346">
                <a:off x="4229181" y="5251027"/>
                <a:ext cx="1841212" cy="17600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5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Helvetica Light"/>
                    <a:ea typeface="+mn-ea"/>
                    <a:cs typeface="+mn-cs"/>
                    <a:sym typeface="Helvetica Light"/>
                  </a:rPr>
                  <a:t>CTM</a:t>
                </a: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E1C4EDAD-0044-0676-902B-DA1D007EBE90}"/>
                  </a:ext>
                </a:extLst>
              </p:cNvPr>
              <p:cNvSpPr txBox="1"/>
              <p:nvPr/>
            </p:nvSpPr>
            <p:spPr>
              <a:xfrm rot="20334451">
                <a:off x="19190954" y="5644797"/>
                <a:ext cx="9034408" cy="17600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5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CBD23">
                        <a:lumMod val="75000"/>
                      </a:srgbClr>
                    </a:solidFill>
                    <a:effectLst/>
                    <a:uLnTx/>
                    <a:uFillTx/>
                    <a:latin typeface="Helvetica Light"/>
                    <a:sym typeface="Helvetica Light"/>
                  </a:rPr>
                  <a:t>BTS / DUT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CDE17ACD-FD55-3360-3A95-186B9C015568}"/>
                  </a:ext>
                </a:extLst>
              </p:cNvPr>
              <p:cNvSpPr txBox="1"/>
              <p:nvPr/>
            </p:nvSpPr>
            <p:spPr>
              <a:xfrm>
                <a:off x="17689342" y="6262829"/>
                <a:ext cx="2847134" cy="17600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71437" tIns="71437" rIns="71437" bIns="71437" numCol="1" spcCol="38100" rtlCol="0" anchor="ctr">
                <a:spAutoFit/>
              </a:bodyPr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5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CDEE0">
                        <a:lumMod val="50000"/>
                      </a:srgbClr>
                    </a:solidFill>
                    <a:effectLst/>
                    <a:uLnTx/>
                    <a:uFillTx/>
                    <a:latin typeface="Helvetica Light"/>
                    <a:ea typeface="+mn-ea"/>
                    <a:cs typeface="+mn-cs"/>
                    <a:sym typeface="Helvetica Light"/>
                  </a:rPr>
                  <a:t>Licence</a:t>
                </a:r>
              </a:p>
            </p:txBody>
          </p:sp>
        </p:grp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E1DDB9ED-ABDB-4A62-FD26-C315D3A5DD58}"/>
                </a:ext>
              </a:extLst>
            </p:cNvPr>
            <p:cNvSpPr/>
            <p:nvPr/>
          </p:nvSpPr>
          <p:spPr>
            <a:xfrm>
              <a:off x="5129447" y="7396833"/>
              <a:ext cx="19034786" cy="5934209"/>
            </a:xfrm>
            <a:prstGeom prst="roundRect">
              <a:avLst/>
            </a:prstGeom>
            <a:noFill/>
            <a:ln w="38100" cap="flat">
              <a:solidFill>
                <a:srgbClr val="FFC000"/>
              </a:solidFill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657705D7-795A-F6F5-09CE-BBCC645390D8}"/>
              </a:ext>
            </a:extLst>
          </p:cNvPr>
          <p:cNvSpPr/>
          <p:nvPr/>
        </p:nvSpPr>
        <p:spPr>
          <a:xfrm>
            <a:off x="6335635" y="7183199"/>
            <a:ext cx="16084178" cy="550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21531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cs typeface="Arial" pitchFamily="34" charset="0"/>
                <a:sym typeface="Helvetica Light"/>
              </a:rPr>
              <a:t>Quelques sites pour se renseigner sur les formations :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  <a:hlinkClick r:id="" action="ppaction://noaction"/>
            </a:endParaRPr>
          </a:p>
          <a:p>
            <a:pPr marL="0" marR="0" lvl="0" indent="0" defTabSz="821531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  <a:hlinkClick r:id="" action="ppaction://noaction"/>
              </a:rPr>
              <a:t>https://www.meformerenregion.fr/trouver-une-formation/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defTabSz="821531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defTabSz="821531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cs typeface="Arial" pitchFamily="34" charset="0"/>
                <a:sym typeface="Helvetica Light"/>
              </a:rPr>
              <a:t>Pour une recherche ciblée Alternance &amp; Apprentissage:</a:t>
            </a:r>
          </a:p>
          <a:p>
            <a:pPr marL="0" marR="0" lvl="0" indent="0" defTabSz="821531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 Light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  <a:hlinkClick r:id="rId5"/>
              </a:rPr>
              <a:t>https://www.apprentissageenregion.fr/trouver-une-formation/</a:t>
            </a:r>
            <a:endParaRPr kumimoji="0" lang="fr-FR" sz="3600" b="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elvetica Light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0" marR="0" lvl="0" indent="0" defTabSz="821531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elvetica Light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0" marR="0" lvl="0" indent="0" defTabSz="821531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Je contacte les CFA ou les organismes de formation, je vais aux Journées Portes Ouvertes, je réalise une immersion en CFA.</a:t>
            </a:r>
          </a:p>
        </p:txBody>
      </p:sp>
    </p:spTree>
    <p:extLst>
      <p:ext uri="{BB962C8B-B14F-4D97-AF65-F5344CB8AC3E}">
        <p14:creationId xmlns:p14="http://schemas.microsoft.com/office/powerpoint/2010/main" val="22214126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A5A76-876D-C467-EF61-D21C8DD5FC9C}"/>
              </a:ext>
            </a:extLst>
          </p:cNvPr>
          <p:cNvGrpSpPr/>
          <p:nvPr/>
        </p:nvGrpSpPr>
        <p:grpSpPr>
          <a:xfrm>
            <a:off x="618497" y="0"/>
            <a:ext cx="4234858" cy="13716000"/>
            <a:chOff x="618497" y="0"/>
            <a:chExt cx="4234858" cy="137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8FBCEE-8FE4-7A7F-6D6D-45BA9962E819}"/>
                </a:ext>
              </a:extLst>
            </p:cNvPr>
            <p:cNvSpPr/>
            <p:nvPr/>
          </p:nvSpPr>
          <p:spPr>
            <a:xfrm>
              <a:off x="634033" y="0"/>
              <a:ext cx="4219322" cy="10303727"/>
            </a:xfrm>
            <a:prstGeom prst="rect">
              <a:avLst/>
            </a:prstGeom>
            <a:solidFill>
              <a:srgbClr val="EDF8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6747D-7698-1CE3-6D43-E3278AE3E14F}"/>
                </a:ext>
              </a:extLst>
            </p:cNvPr>
            <p:cNvSpPr/>
            <p:nvPr/>
          </p:nvSpPr>
          <p:spPr>
            <a:xfrm>
              <a:off x="618497" y="2790092"/>
              <a:ext cx="4219322" cy="10925908"/>
            </a:xfrm>
            <a:prstGeom prst="rect">
              <a:avLst/>
            </a:prstGeom>
            <a:solidFill>
              <a:srgbClr val="2399D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5C3232-A9A3-57B9-5FD2-F63199C5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578" y="11285168"/>
              <a:ext cx="2305420" cy="2305420"/>
            </a:xfrm>
            <a:prstGeom prst="rect">
              <a:avLst/>
            </a:prstGeom>
          </p:spPr>
        </p:pic>
        <p:sp>
          <p:nvSpPr>
            <p:cNvPr id="8" name="PAEJ">
              <a:extLst>
                <a:ext uri="{FF2B5EF4-FFF2-40B4-BE49-F238E27FC236}">
                  <a16:creationId xmlns:a16="http://schemas.microsoft.com/office/drawing/2014/main" id="{804A18FE-1CFD-05AD-7489-E371D5D5BD5F}"/>
                </a:ext>
              </a:extLst>
            </p:cNvPr>
            <p:cNvSpPr/>
            <p:nvPr/>
          </p:nvSpPr>
          <p:spPr>
            <a:xfrm>
              <a:off x="804672" y="3597121"/>
              <a:ext cx="3767328" cy="20943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 defTabSz="457200">
                <a:lnSpc>
                  <a:spcPct val="120000"/>
                </a:lnSpc>
                <a:defRPr sz="15400">
                  <a:solidFill>
                    <a:srgbClr val="009EE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3600" dirty="0">
                  <a:solidFill>
                    <a:schemeClr val="bg1"/>
                  </a:solidFill>
                </a:rPr>
                <a:t>3</a:t>
              </a:r>
              <a:r>
                <a:rPr lang="fr-FR" sz="3600" baseline="30000" dirty="0">
                  <a:solidFill>
                    <a:schemeClr val="bg1"/>
                  </a:solidFill>
                </a:rPr>
                <a:t>ème</a:t>
              </a:r>
              <a:r>
                <a:rPr lang="fr-FR" sz="3600" dirty="0">
                  <a:solidFill>
                    <a:schemeClr val="bg1"/>
                  </a:solidFill>
                </a:rPr>
                <a:t> étape:</a:t>
              </a:r>
            </a:p>
            <a:p>
              <a:r>
                <a:rPr lang="fr-FR" sz="3600" dirty="0">
                  <a:solidFill>
                    <a:schemeClr val="bg1"/>
                  </a:solidFill>
                </a:rPr>
                <a:t>Je trouve mon employeur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082ADE-6B4A-C55E-EE22-2289428B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145" y="950272"/>
              <a:ext cx="2640026" cy="1504531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554F46-818F-6CDF-F22E-FCDA71E3A9E2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3" name="Carré">
              <a:extLst>
                <a:ext uri="{FF2B5EF4-FFF2-40B4-BE49-F238E27FC236}">
                  <a16:creationId xmlns:a16="http://schemas.microsoft.com/office/drawing/2014/main" id="{81D8D9D9-B8CE-DF04-3DCE-515B24E6CEC6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5" name="Numéro de diapositive">
              <a:extLst>
                <a:ext uri="{FF2B5EF4-FFF2-40B4-BE49-F238E27FC236}">
                  <a16:creationId xmlns:a16="http://schemas.microsoft.com/office/drawing/2014/main" id="{491E3E2C-90DF-1605-369B-3F3B99E8FBC0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15</a:t>
              </a:fld>
              <a:endParaRPr lang="fr-FR" sz="2800" dirty="0"/>
            </a:p>
          </p:txBody>
        </p:sp>
      </p:grp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D605292A-7BA5-DB99-1C3F-DFD92FCDA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728276"/>
              </p:ext>
            </p:extLst>
          </p:nvPr>
        </p:nvGraphicFramePr>
        <p:xfrm>
          <a:off x="5905110" y="607094"/>
          <a:ext cx="17629743" cy="1016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822D890-9DB9-8994-5797-DBD44FABFACA}"/>
              </a:ext>
            </a:extLst>
          </p:cNvPr>
          <p:cNvSpPr/>
          <p:nvPr/>
        </p:nvSpPr>
        <p:spPr>
          <a:xfrm>
            <a:off x="5312921" y="10599027"/>
            <a:ext cx="1881411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8895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J’argumente auprès des employeurs: je les informe des 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Helvetica Light"/>
                <a:sym typeface="Helvetica Light"/>
              </a:rPr>
              <a:t>aides financières pour les employeurs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et je leur indique le site du Ministère du travail: 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  <a:hlinkClick r:id="rId10"/>
              </a:rPr>
              <a:t>https://www.alternance.emploi.gouv.fr/portail_alternance/jcms/recleader_6113/decouvrir-l-alternance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</a:t>
            </a:r>
            <a:endParaRPr kumimoji="0" lang="fr-FR" sz="4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3088896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A5A76-876D-C467-EF61-D21C8DD5FC9C}"/>
              </a:ext>
            </a:extLst>
          </p:cNvPr>
          <p:cNvGrpSpPr/>
          <p:nvPr/>
        </p:nvGrpSpPr>
        <p:grpSpPr>
          <a:xfrm>
            <a:off x="618497" y="0"/>
            <a:ext cx="4234858" cy="13716000"/>
            <a:chOff x="618497" y="0"/>
            <a:chExt cx="4234858" cy="137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8FBCEE-8FE4-7A7F-6D6D-45BA9962E819}"/>
                </a:ext>
              </a:extLst>
            </p:cNvPr>
            <p:cNvSpPr/>
            <p:nvPr/>
          </p:nvSpPr>
          <p:spPr>
            <a:xfrm>
              <a:off x="634033" y="0"/>
              <a:ext cx="4219322" cy="10303727"/>
            </a:xfrm>
            <a:prstGeom prst="rect">
              <a:avLst/>
            </a:prstGeom>
            <a:solidFill>
              <a:srgbClr val="EDF8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6747D-7698-1CE3-6D43-E3278AE3E14F}"/>
                </a:ext>
              </a:extLst>
            </p:cNvPr>
            <p:cNvSpPr/>
            <p:nvPr/>
          </p:nvSpPr>
          <p:spPr>
            <a:xfrm>
              <a:off x="618497" y="2790092"/>
              <a:ext cx="4219322" cy="10925908"/>
            </a:xfrm>
            <a:prstGeom prst="rect">
              <a:avLst/>
            </a:prstGeom>
            <a:solidFill>
              <a:srgbClr val="2399D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5C3232-A9A3-57B9-5FD2-F63199C5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578" y="11285168"/>
              <a:ext cx="2305420" cy="2305420"/>
            </a:xfrm>
            <a:prstGeom prst="rect">
              <a:avLst/>
            </a:prstGeom>
          </p:spPr>
        </p:pic>
        <p:sp>
          <p:nvSpPr>
            <p:cNvPr id="8" name="PAEJ">
              <a:extLst>
                <a:ext uri="{FF2B5EF4-FFF2-40B4-BE49-F238E27FC236}">
                  <a16:creationId xmlns:a16="http://schemas.microsoft.com/office/drawing/2014/main" id="{804A18FE-1CFD-05AD-7489-E371D5D5BD5F}"/>
                </a:ext>
              </a:extLst>
            </p:cNvPr>
            <p:cNvSpPr/>
            <p:nvPr/>
          </p:nvSpPr>
          <p:spPr>
            <a:xfrm>
              <a:off x="804672" y="3597121"/>
              <a:ext cx="3767328" cy="20943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 defTabSz="457200">
                <a:lnSpc>
                  <a:spcPct val="120000"/>
                </a:lnSpc>
                <a:defRPr sz="15400">
                  <a:solidFill>
                    <a:srgbClr val="009EE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3600" dirty="0">
                  <a:solidFill>
                    <a:schemeClr val="bg1"/>
                  </a:solidFill>
                </a:rPr>
                <a:t>Sites Utiles</a:t>
              </a:r>
            </a:p>
            <a:p>
              <a:r>
                <a:rPr lang="fr-FR" sz="3600" dirty="0">
                  <a:solidFill>
                    <a:schemeClr val="bg1"/>
                  </a:solidFill>
                </a:rPr>
                <a:t>Spécifiques </a:t>
              </a:r>
            </a:p>
            <a:p>
              <a:r>
                <a:rPr lang="fr-FR" sz="3600" dirty="0">
                  <a:solidFill>
                    <a:schemeClr val="bg1"/>
                  </a:solidFill>
                </a:rPr>
                <a:t>Apprentissage 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082ADE-6B4A-C55E-EE22-2289428B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145" y="950272"/>
              <a:ext cx="2640026" cy="1504531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554F46-818F-6CDF-F22E-FCDA71E3A9E2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3" name="Carré">
              <a:extLst>
                <a:ext uri="{FF2B5EF4-FFF2-40B4-BE49-F238E27FC236}">
                  <a16:creationId xmlns:a16="http://schemas.microsoft.com/office/drawing/2014/main" id="{81D8D9D9-B8CE-DF04-3DCE-515B24E6CEC6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5" name="Numéro de diapositive">
              <a:extLst>
                <a:ext uri="{FF2B5EF4-FFF2-40B4-BE49-F238E27FC236}">
                  <a16:creationId xmlns:a16="http://schemas.microsoft.com/office/drawing/2014/main" id="{491E3E2C-90DF-1605-369B-3F3B99E8FBC0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16</a:t>
              </a:fld>
              <a:endParaRPr lang="fr-FR" sz="2800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DFF4F3D-FC54-243C-129E-DEF7941E07B9}"/>
              </a:ext>
            </a:extLst>
          </p:cNvPr>
          <p:cNvSpPr/>
          <p:nvPr/>
        </p:nvSpPr>
        <p:spPr>
          <a:xfrm>
            <a:off x="4742639" y="621901"/>
            <a:ext cx="19423865" cy="1241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b="1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Où trouver des offres et des contacts pour faire des candidatures spontanées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3200" b="1" u="sng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Mission Locale: téléchargez </a:t>
            </a:r>
            <a:r>
              <a:rPr lang="fr-FR" sz="3200" b="1" dirty="0">
                <a:solidFill>
                  <a:srgbClr val="2399D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Shaker 31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2399D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France travail</a:t>
            </a:r>
            <a:r>
              <a:rPr lang="fr-FR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https://www.pole-emploi.fr/accueil/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la bonne alternance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fr-FR" sz="32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L’Etudiant</a:t>
            </a:r>
            <a:r>
              <a:rPr lang="fr-FR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https://jobs-stages.letudiant.fr/offre-alternance.html</a:t>
            </a:r>
            <a:endParaRPr lang="fr-FR" sz="32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32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Bourse de l’apprentissage Fonction publique: </a:t>
            </a:r>
            <a:r>
              <a:rPr lang="fr-FR" sz="3200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https://www.fonction-publique.gouv.fr/score/pass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fr-FR" sz="32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Les CFA/ Centres de formation peuvent proposer des offres de contrat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fr-FR" sz="32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Sites des entreprises qui vous intéressent/ qui son proches de chez vous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 y trouve des offres en alternance et des formulaires pour postuler directement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Les GEIQ (Groupements d’Employeurs) : </a:t>
            </a:r>
            <a:r>
              <a:rPr lang="fr-FR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http://www.lesgeiq-occitanie.fr/</a:t>
            </a:r>
            <a:endParaRPr lang="fr-FR" sz="32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fr-FR" sz="32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Sites des professionnels du secteur: (syndicats professionnels)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Salons professionnels: pour développer son réseau professionnel</a:t>
            </a:r>
          </a:p>
        </p:txBody>
      </p:sp>
    </p:spTree>
    <p:extLst>
      <p:ext uri="{BB962C8B-B14F-4D97-AF65-F5344CB8AC3E}">
        <p14:creationId xmlns:p14="http://schemas.microsoft.com/office/powerpoint/2010/main" val="354485028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A5A76-876D-C467-EF61-D21C8DD5FC9C}"/>
              </a:ext>
            </a:extLst>
          </p:cNvPr>
          <p:cNvGrpSpPr/>
          <p:nvPr/>
        </p:nvGrpSpPr>
        <p:grpSpPr>
          <a:xfrm>
            <a:off x="618497" y="0"/>
            <a:ext cx="4234858" cy="13716000"/>
            <a:chOff x="618497" y="0"/>
            <a:chExt cx="4234858" cy="137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8FBCEE-8FE4-7A7F-6D6D-45BA9962E819}"/>
                </a:ext>
              </a:extLst>
            </p:cNvPr>
            <p:cNvSpPr/>
            <p:nvPr/>
          </p:nvSpPr>
          <p:spPr>
            <a:xfrm>
              <a:off x="634033" y="0"/>
              <a:ext cx="4219322" cy="10303727"/>
            </a:xfrm>
            <a:prstGeom prst="rect">
              <a:avLst/>
            </a:prstGeom>
            <a:solidFill>
              <a:srgbClr val="EDF8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6747D-7698-1CE3-6D43-E3278AE3E14F}"/>
                </a:ext>
              </a:extLst>
            </p:cNvPr>
            <p:cNvSpPr/>
            <p:nvPr/>
          </p:nvSpPr>
          <p:spPr>
            <a:xfrm>
              <a:off x="618497" y="2790092"/>
              <a:ext cx="4219322" cy="10925908"/>
            </a:xfrm>
            <a:prstGeom prst="rect">
              <a:avLst/>
            </a:prstGeom>
            <a:solidFill>
              <a:srgbClr val="2399D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5C3232-A9A3-57B9-5FD2-F63199C5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578" y="11285168"/>
              <a:ext cx="2305420" cy="2305420"/>
            </a:xfrm>
            <a:prstGeom prst="rect">
              <a:avLst/>
            </a:prstGeom>
          </p:spPr>
        </p:pic>
        <p:sp>
          <p:nvSpPr>
            <p:cNvPr id="8" name="PAEJ">
              <a:extLst>
                <a:ext uri="{FF2B5EF4-FFF2-40B4-BE49-F238E27FC236}">
                  <a16:creationId xmlns:a16="http://schemas.microsoft.com/office/drawing/2014/main" id="{804A18FE-1CFD-05AD-7489-E371D5D5BD5F}"/>
                </a:ext>
              </a:extLst>
            </p:cNvPr>
            <p:cNvSpPr/>
            <p:nvPr/>
          </p:nvSpPr>
          <p:spPr>
            <a:xfrm>
              <a:off x="804672" y="3597121"/>
              <a:ext cx="3767328" cy="20943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 defTabSz="457200">
                <a:lnSpc>
                  <a:spcPct val="120000"/>
                </a:lnSpc>
                <a:defRPr sz="15400">
                  <a:solidFill>
                    <a:srgbClr val="009EE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3600" dirty="0">
                  <a:solidFill>
                    <a:schemeClr val="bg1"/>
                  </a:solidFill>
                </a:rPr>
                <a:t>Accompagnement </a:t>
              </a:r>
            </a:p>
            <a:p>
              <a:r>
                <a:rPr lang="fr-FR" sz="3600" dirty="0">
                  <a:solidFill>
                    <a:schemeClr val="bg1"/>
                  </a:solidFill>
                </a:rPr>
                <a:t>Spécifique futurs Alternants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082ADE-6B4A-C55E-EE22-2289428B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145" y="950272"/>
              <a:ext cx="2640026" cy="1504531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554F46-818F-6CDF-F22E-FCDA71E3A9E2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3" name="Carré">
              <a:extLst>
                <a:ext uri="{FF2B5EF4-FFF2-40B4-BE49-F238E27FC236}">
                  <a16:creationId xmlns:a16="http://schemas.microsoft.com/office/drawing/2014/main" id="{81D8D9D9-B8CE-DF04-3DCE-515B24E6CEC6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5" name="Numéro de diapositive">
              <a:extLst>
                <a:ext uri="{FF2B5EF4-FFF2-40B4-BE49-F238E27FC236}">
                  <a16:creationId xmlns:a16="http://schemas.microsoft.com/office/drawing/2014/main" id="{491E3E2C-90DF-1605-369B-3F3B99E8FBC0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17</a:t>
              </a:fld>
              <a:endParaRPr lang="fr-FR" sz="2800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75228C5B-58DA-EF0A-2AED-BF91DD364F21}"/>
              </a:ext>
            </a:extLst>
          </p:cNvPr>
          <p:cNvGrpSpPr/>
          <p:nvPr/>
        </p:nvGrpSpPr>
        <p:grpSpPr>
          <a:xfrm>
            <a:off x="5356947" y="7031672"/>
            <a:ext cx="18177906" cy="4414415"/>
            <a:chOff x="5767601" y="6423536"/>
            <a:chExt cx="18177906" cy="4414415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4D8245B4-B98B-246D-8E01-C5A1FB5D7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129161" y="6533435"/>
              <a:ext cx="5816346" cy="430451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D4FF03-C3B2-3EB7-D8E8-2A52E5309C20}"/>
                </a:ext>
              </a:extLst>
            </p:cNvPr>
            <p:cNvSpPr/>
            <p:nvPr/>
          </p:nvSpPr>
          <p:spPr>
            <a:xfrm>
              <a:off x="5767601" y="6423536"/>
              <a:ext cx="12154393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fr-FR" sz="3600" b="1" dirty="0"/>
                <a:t>PREPA APPRENTISSAGE:</a:t>
              </a:r>
            </a:p>
            <a:p>
              <a:pPr lvl="0" algn="l"/>
              <a:endParaRPr lang="fr-FR" sz="3600" b="1" dirty="0"/>
            </a:p>
            <a:p>
              <a:pPr marL="571500" lvl="0" indent="-571500" algn="l">
                <a:buFont typeface="Wingdings" panose="05000000000000000000" pitchFamily="2" charset="2"/>
                <a:buChar char="ü"/>
              </a:pPr>
              <a:r>
                <a:rPr lang="fr-FR" sz="3600" dirty="0"/>
                <a:t>La prépa apprentissage ont lieu dans des organismes de formation</a:t>
              </a:r>
            </a:p>
            <a:p>
              <a:pPr marL="571500" lvl="0" indent="-571500" algn="l">
                <a:buFont typeface="Wingdings" panose="05000000000000000000" pitchFamily="2" charset="2"/>
                <a:buChar char="ü"/>
              </a:pPr>
              <a:endParaRPr lang="fr-FR" sz="3600" dirty="0"/>
            </a:p>
            <a:p>
              <a:pPr marL="571500" lvl="0" indent="-571500" algn="l">
                <a:buFont typeface="Wingdings" panose="05000000000000000000" pitchFamily="2" charset="2"/>
                <a:buChar char="ü"/>
              </a:pPr>
              <a:r>
                <a:rPr lang="fr-FR" sz="3600" dirty="0">
                  <a:hlinkClick r:id="rId6"/>
                </a:rPr>
                <a:t>PIC Prépa Apprentissage</a:t>
              </a:r>
              <a:endParaRPr lang="fr-FR" sz="3600" dirty="0"/>
            </a:p>
            <a:p>
              <a:pPr lvl="0" algn="l"/>
              <a:endParaRPr lang="fr-FR" sz="3600" dirty="0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64739269-385B-D926-6661-2D17991B71A1}"/>
              </a:ext>
            </a:extLst>
          </p:cNvPr>
          <p:cNvSpPr txBox="1"/>
          <p:nvPr/>
        </p:nvSpPr>
        <p:spPr>
          <a:xfrm>
            <a:off x="5837900" y="12057915"/>
            <a:ext cx="16749521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/>
            <a:r>
              <a:rPr lang="fr-FR" sz="4800" b="1" dirty="0"/>
              <a:t>=&gt; Se renseigner auprès de votre Mission Locale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DEE1F5A-87CE-E11E-4FB1-4B864FE800FB}"/>
              </a:ext>
            </a:extLst>
          </p:cNvPr>
          <p:cNvSpPr txBox="1"/>
          <p:nvPr/>
        </p:nvSpPr>
        <p:spPr>
          <a:xfrm>
            <a:off x="5346112" y="390677"/>
            <a:ext cx="17853790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/>
            <a:r>
              <a:rPr lang="fr-FR" sz="4800" dirty="0"/>
              <a:t>Il existe des dispositifs d’accompagnement spécifiques pour vous aider dans votre projet d’alternance.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270595D2-DDC3-9EF5-09D9-29A3EBF456A8}"/>
              </a:ext>
            </a:extLst>
          </p:cNvPr>
          <p:cNvGrpSpPr/>
          <p:nvPr/>
        </p:nvGrpSpPr>
        <p:grpSpPr>
          <a:xfrm>
            <a:off x="5346112" y="3263272"/>
            <a:ext cx="18521448" cy="2308324"/>
            <a:chOff x="5346112" y="2611632"/>
            <a:chExt cx="18521448" cy="230832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9E02FF-CA2E-ADBD-B990-000D4A631BD4}"/>
                </a:ext>
              </a:extLst>
            </p:cNvPr>
            <p:cNvSpPr/>
            <p:nvPr/>
          </p:nvSpPr>
          <p:spPr>
            <a:xfrm>
              <a:off x="5346112" y="2611632"/>
              <a:ext cx="1025355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fr-FR" sz="3600" b="1" dirty="0"/>
                <a:t>CAP ALTERNANCE:</a:t>
              </a:r>
            </a:p>
            <a:p>
              <a:pPr lvl="0" algn="l"/>
              <a:endParaRPr lang="fr-FR" sz="3600" b="1" dirty="0"/>
            </a:p>
            <a:p>
              <a:pPr marL="571500" lvl="0" indent="-571500" algn="l">
                <a:buFont typeface="Wingdings" panose="05000000000000000000" pitchFamily="2" charset="2"/>
                <a:buChar char="ü"/>
              </a:pPr>
              <a:r>
                <a:rPr lang="fr-FR" sz="3600" dirty="0" err="1"/>
                <a:t>Un.e</a:t>
              </a:r>
              <a:r>
                <a:rPr lang="fr-FR" sz="3600" dirty="0"/>
                <a:t> </a:t>
              </a:r>
              <a:r>
                <a:rPr lang="fr-FR" sz="3600" dirty="0" err="1"/>
                <a:t>conseiller.e</a:t>
              </a:r>
              <a:r>
                <a:rPr lang="fr-FR" sz="3600" dirty="0"/>
                <a:t> Mission Locale spécialisé et dédié aux jeunes en recherche d’alternance</a:t>
              </a:r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D20EAFDC-EECA-B8DC-45F6-A63593369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329619" y="3350366"/>
              <a:ext cx="6537941" cy="1166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012034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6E223F-FBA9-C75B-610A-C3846974071B}"/>
              </a:ext>
            </a:extLst>
          </p:cNvPr>
          <p:cNvSpPr/>
          <p:nvPr/>
        </p:nvSpPr>
        <p:spPr>
          <a:xfrm>
            <a:off x="13554634" y="0"/>
            <a:ext cx="10829366" cy="13716000"/>
          </a:xfrm>
          <a:prstGeom prst="rect">
            <a:avLst/>
          </a:prstGeom>
          <a:solidFill>
            <a:srgbClr val="2897D5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PAEJ">
            <a:extLst>
              <a:ext uri="{FF2B5EF4-FFF2-40B4-BE49-F238E27FC236}">
                <a16:creationId xmlns:a16="http://schemas.microsoft.com/office/drawing/2014/main" id="{22DFA92C-29E7-6DE5-F4E4-720A292D81AB}"/>
              </a:ext>
            </a:extLst>
          </p:cNvPr>
          <p:cNvSpPr/>
          <p:nvPr/>
        </p:nvSpPr>
        <p:spPr>
          <a:xfrm>
            <a:off x="706408" y="7711539"/>
            <a:ext cx="12011300" cy="2491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457200">
              <a:lnSpc>
                <a:spcPct val="120000"/>
              </a:lnSpc>
              <a:defRPr sz="24000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indent="0" algn="r" defTabSz="821531" rtl="0" fontAlgn="auto" latinLnBrk="0" hangingPunct="0">
              <a:lnSpc>
                <a:spcPts val="9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6600" b="1" dirty="0">
                <a:solidFill>
                  <a:srgbClr val="28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3ème partie: </a:t>
            </a:r>
          </a:p>
          <a:p>
            <a:pPr marL="0" marR="0" indent="0" algn="r" defTabSz="821531" rtl="0" fontAlgn="auto" latinLnBrk="0" hangingPunct="0">
              <a:lnSpc>
                <a:spcPts val="9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6600" b="1" dirty="0">
                <a:solidFill>
                  <a:srgbClr val="28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fais le point sur mes outils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34AF5A9-31DC-C71A-E1DF-DD471DB310AA}"/>
              </a:ext>
            </a:extLst>
          </p:cNvPr>
          <p:cNvGrpSpPr/>
          <p:nvPr/>
        </p:nvGrpSpPr>
        <p:grpSpPr>
          <a:xfrm>
            <a:off x="15228487" y="4192178"/>
            <a:ext cx="7555080" cy="6139406"/>
            <a:chOff x="15228487" y="4192178"/>
            <a:chExt cx="7555080" cy="6139406"/>
          </a:xfrm>
        </p:grpSpPr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4B766431-0E23-47D4-F583-5CFAB6B6F920}"/>
                </a:ext>
              </a:extLst>
            </p:cNvPr>
            <p:cNvSpPr/>
            <p:nvPr/>
          </p:nvSpPr>
          <p:spPr>
            <a:xfrm>
              <a:off x="19902641" y="4192178"/>
              <a:ext cx="1983760" cy="3022935"/>
            </a:xfrm>
            <a:custGeom>
              <a:avLst/>
              <a:gdLst>
                <a:gd name="connsiteX0" fmla="*/ 992156 w 1983760"/>
                <a:gd name="connsiteY0" fmla="*/ 1389149 h 3022935"/>
                <a:gd name="connsiteX1" fmla="*/ 586071 w 1983760"/>
                <a:gd name="connsiteY1" fmla="*/ 964176 h 3022935"/>
                <a:gd name="connsiteX2" fmla="*/ 1001600 w 1983760"/>
                <a:gd name="connsiteY2" fmla="*/ 548646 h 3022935"/>
                <a:gd name="connsiteX3" fmla="*/ 1417129 w 1983760"/>
                <a:gd name="connsiteY3" fmla="*/ 964176 h 3022935"/>
                <a:gd name="connsiteX4" fmla="*/ 1294359 w 1983760"/>
                <a:gd name="connsiteY4" fmla="*/ 1256935 h 3022935"/>
                <a:gd name="connsiteX5" fmla="*/ 992156 w 1983760"/>
                <a:gd name="connsiteY5" fmla="*/ 1389149 h 3022935"/>
                <a:gd name="connsiteX6" fmla="*/ 586071 w 1983760"/>
                <a:gd name="connsiteY6" fmla="*/ 76454 h 3022935"/>
                <a:gd name="connsiteX7" fmla="*/ 113878 w 1983760"/>
                <a:gd name="connsiteY7" fmla="*/ 501427 h 3022935"/>
                <a:gd name="connsiteX8" fmla="*/ 66659 w 1983760"/>
                <a:gd name="connsiteY8" fmla="*/ 1313598 h 3022935"/>
                <a:gd name="connsiteX9" fmla="*/ 519963 w 1983760"/>
                <a:gd name="connsiteY9" fmla="*/ 2295759 h 3022935"/>
                <a:gd name="connsiteX10" fmla="*/ 822166 w 1983760"/>
                <a:gd name="connsiteY10" fmla="*/ 2919053 h 3022935"/>
                <a:gd name="connsiteX11" fmla="*/ 992156 w 1983760"/>
                <a:gd name="connsiteY11" fmla="*/ 3022935 h 3022935"/>
                <a:gd name="connsiteX12" fmla="*/ 1162146 w 1983760"/>
                <a:gd name="connsiteY12" fmla="*/ 2919053 h 3022935"/>
                <a:gd name="connsiteX13" fmla="*/ 1464349 w 1983760"/>
                <a:gd name="connsiteY13" fmla="*/ 2295759 h 3022935"/>
                <a:gd name="connsiteX14" fmla="*/ 1917654 w 1983760"/>
                <a:gd name="connsiteY14" fmla="*/ 1323042 h 3022935"/>
                <a:gd name="connsiteX15" fmla="*/ 1983760 w 1983760"/>
                <a:gd name="connsiteY15" fmla="*/ 964176 h 3022935"/>
                <a:gd name="connsiteX16" fmla="*/ 586071 w 1983760"/>
                <a:gd name="connsiteY16" fmla="*/ 76454 h 302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83760" h="3022935">
                  <a:moveTo>
                    <a:pt x="992156" y="1389149"/>
                  </a:moveTo>
                  <a:cubicBezTo>
                    <a:pt x="765503" y="1389149"/>
                    <a:pt x="576626" y="1200272"/>
                    <a:pt x="586071" y="964176"/>
                  </a:cubicBezTo>
                  <a:cubicBezTo>
                    <a:pt x="586071" y="737523"/>
                    <a:pt x="774947" y="548646"/>
                    <a:pt x="1001600" y="548646"/>
                  </a:cubicBezTo>
                  <a:cubicBezTo>
                    <a:pt x="1228252" y="548646"/>
                    <a:pt x="1417129" y="737523"/>
                    <a:pt x="1417129" y="964176"/>
                  </a:cubicBezTo>
                  <a:cubicBezTo>
                    <a:pt x="1417129" y="1077502"/>
                    <a:pt x="1369910" y="1181384"/>
                    <a:pt x="1294359" y="1256935"/>
                  </a:cubicBezTo>
                  <a:cubicBezTo>
                    <a:pt x="1209365" y="1341930"/>
                    <a:pt x="1105482" y="1389149"/>
                    <a:pt x="992156" y="1389149"/>
                  </a:cubicBezTo>
                  <a:close/>
                  <a:moveTo>
                    <a:pt x="586071" y="76454"/>
                  </a:moveTo>
                  <a:cubicBezTo>
                    <a:pt x="378306" y="152005"/>
                    <a:pt x="217760" y="312550"/>
                    <a:pt x="113878" y="501427"/>
                  </a:cubicBezTo>
                  <a:cubicBezTo>
                    <a:pt x="-18336" y="756411"/>
                    <a:pt x="-37224" y="1049171"/>
                    <a:pt x="66659" y="1313598"/>
                  </a:cubicBezTo>
                  <a:lnTo>
                    <a:pt x="519963" y="2295759"/>
                  </a:lnTo>
                  <a:lnTo>
                    <a:pt x="822166" y="2919053"/>
                  </a:lnTo>
                  <a:cubicBezTo>
                    <a:pt x="850498" y="2985160"/>
                    <a:pt x="916605" y="3022935"/>
                    <a:pt x="992156" y="3022935"/>
                  </a:cubicBezTo>
                  <a:cubicBezTo>
                    <a:pt x="1067707" y="3022935"/>
                    <a:pt x="1133814" y="2985160"/>
                    <a:pt x="1162146" y="2919053"/>
                  </a:cubicBezTo>
                  <a:lnTo>
                    <a:pt x="1464349" y="2295759"/>
                  </a:lnTo>
                  <a:lnTo>
                    <a:pt x="1917654" y="1323042"/>
                  </a:lnTo>
                  <a:cubicBezTo>
                    <a:pt x="1964873" y="1209716"/>
                    <a:pt x="1983760" y="1086946"/>
                    <a:pt x="1983760" y="964176"/>
                  </a:cubicBezTo>
                  <a:cubicBezTo>
                    <a:pt x="1983760" y="303106"/>
                    <a:pt x="1303803" y="-197418"/>
                    <a:pt x="586071" y="76454"/>
                  </a:cubicBezTo>
                  <a:close/>
                </a:path>
              </a:pathLst>
            </a:custGeom>
            <a:solidFill>
              <a:srgbClr val="E52255"/>
            </a:solidFill>
            <a:ln w="943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846D0058-9895-84FB-3FA5-239DB4F3B8DF}"/>
                </a:ext>
              </a:extLst>
            </p:cNvPr>
            <p:cNvSpPr/>
            <p:nvPr/>
          </p:nvSpPr>
          <p:spPr>
            <a:xfrm>
              <a:off x="15228487" y="5043028"/>
              <a:ext cx="7555080" cy="5288556"/>
            </a:xfrm>
            <a:custGeom>
              <a:avLst/>
              <a:gdLst>
                <a:gd name="connsiteX0" fmla="*/ 3588664 w 7555080"/>
                <a:gd name="connsiteY0" fmla="*/ 4561381 h 5288556"/>
                <a:gd name="connsiteX1" fmla="*/ 2077647 w 7555080"/>
                <a:gd name="connsiteY1" fmla="*/ 3805872 h 5288556"/>
                <a:gd name="connsiteX2" fmla="*/ 2077647 w 7555080"/>
                <a:gd name="connsiteY2" fmla="*/ 727177 h 5288556"/>
                <a:gd name="connsiteX3" fmla="*/ 3588664 w 7555080"/>
                <a:gd name="connsiteY3" fmla="*/ 1482685 h 5288556"/>
                <a:gd name="connsiteX4" fmla="*/ 3588664 w 7555080"/>
                <a:gd name="connsiteY4" fmla="*/ 4561381 h 5288556"/>
                <a:gd name="connsiteX5" fmla="*/ 1699893 w 7555080"/>
                <a:gd name="connsiteY5" fmla="*/ 3805872 h 5288556"/>
                <a:gd name="connsiteX6" fmla="*/ 566631 w 7555080"/>
                <a:gd name="connsiteY6" fmla="*/ 4372504 h 5288556"/>
                <a:gd name="connsiteX7" fmla="*/ 566631 w 7555080"/>
                <a:gd name="connsiteY7" fmla="*/ 1293808 h 5288556"/>
                <a:gd name="connsiteX8" fmla="*/ 1699893 w 7555080"/>
                <a:gd name="connsiteY8" fmla="*/ 727177 h 5288556"/>
                <a:gd name="connsiteX9" fmla="*/ 1699893 w 7555080"/>
                <a:gd name="connsiteY9" fmla="*/ 3805872 h 5288556"/>
                <a:gd name="connsiteX10" fmla="*/ 6931787 w 7555080"/>
                <a:gd name="connsiteY10" fmla="*/ 632738 h 5288556"/>
                <a:gd name="connsiteX11" fmla="*/ 6931787 w 7555080"/>
                <a:gd name="connsiteY11" fmla="*/ 632738 h 5288556"/>
                <a:gd name="connsiteX12" fmla="*/ 6695691 w 7555080"/>
                <a:gd name="connsiteY12" fmla="*/ 1142706 h 5288556"/>
                <a:gd name="connsiteX13" fmla="*/ 6988450 w 7555080"/>
                <a:gd name="connsiteY13" fmla="*/ 1293808 h 5288556"/>
                <a:gd name="connsiteX14" fmla="*/ 6988450 w 7555080"/>
                <a:gd name="connsiteY14" fmla="*/ 4372504 h 5288556"/>
                <a:gd name="connsiteX15" fmla="*/ 5855188 w 7555080"/>
                <a:gd name="connsiteY15" fmla="*/ 3805872 h 5288556"/>
                <a:gd name="connsiteX16" fmla="*/ 5855188 w 7555080"/>
                <a:gd name="connsiteY16" fmla="*/ 2549840 h 5288556"/>
                <a:gd name="connsiteX17" fmla="*/ 5477434 w 7555080"/>
                <a:gd name="connsiteY17" fmla="*/ 2549840 h 5288556"/>
                <a:gd name="connsiteX18" fmla="*/ 5477434 w 7555080"/>
                <a:gd name="connsiteY18" fmla="*/ 3805872 h 5288556"/>
                <a:gd name="connsiteX19" fmla="*/ 3966418 w 7555080"/>
                <a:gd name="connsiteY19" fmla="*/ 4561381 h 5288556"/>
                <a:gd name="connsiteX20" fmla="*/ 3966418 w 7555080"/>
                <a:gd name="connsiteY20" fmla="*/ 1482685 h 5288556"/>
                <a:gd name="connsiteX21" fmla="*/ 4636931 w 7555080"/>
                <a:gd name="connsiteY21" fmla="*/ 1142706 h 5288556"/>
                <a:gd name="connsiteX22" fmla="*/ 4400835 w 7555080"/>
                <a:gd name="connsiteY22" fmla="*/ 632738 h 5288556"/>
                <a:gd name="connsiteX23" fmla="*/ 3777541 w 7555080"/>
                <a:gd name="connsiteY23" fmla="*/ 944385 h 5288556"/>
                <a:gd name="connsiteX24" fmla="*/ 1888770 w 7555080"/>
                <a:gd name="connsiteY24" fmla="*/ 0 h 5288556"/>
                <a:gd name="connsiteX25" fmla="*/ 0 w 7555080"/>
                <a:gd name="connsiteY25" fmla="*/ 944385 h 5288556"/>
                <a:gd name="connsiteX26" fmla="*/ 0 w 7555080"/>
                <a:gd name="connsiteY26" fmla="*/ 5288557 h 5288556"/>
                <a:gd name="connsiteX27" fmla="*/ 1888770 w 7555080"/>
                <a:gd name="connsiteY27" fmla="*/ 4344172 h 5288556"/>
                <a:gd name="connsiteX28" fmla="*/ 3777541 w 7555080"/>
                <a:gd name="connsiteY28" fmla="*/ 5288557 h 5288556"/>
                <a:gd name="connsiteX29" fmla="*/ 5666311 w 7555080"/>
                <a:gd name="connsiteY29" fmla="*/ 4344172 h 5288556"/>
                <a:gd name="connsiteX30" fmla="*/ 7555081 w 7555080"/>
                <a:gd name="connsiteY30" fmla="*/ 5288557 h 5288556"/>
                <a:gd name="connsiteX31" fmla="*/ 7555081 w 7555080"/>
                <a:gd name="connsiteY31" fmla="*/ 944385 h 5288556"/>
                <a:gd name="connsiteX32" fmla="*/ 6931787 w 7555080"/>
                <a:gd name="connsiteY32" fmla="*/ 632738 h 528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5080" h="5288556">
                  <a:moveTo>
                    <a:pt x="3588664" y="4561381"/>
                  </a:moveTo>
                  <a:lnTo>
                    <a:pt x="2077647" y="3805872"/>
                  </a:lnTo>
                  <a:lnTo>
                    <a:pt x="2077647" y="727177"/>
                  </a:lnTo>
                  <a:lnTo>
                    <a:pt x="3588664" y="1482685"/>
                  </a:lnTo>
                  <a:lnTo>
                    <a:pt x="3588664" y="4561381"/>
                  </a:lnTo>
                  <a:close/>
                  <a:moveTo>
                    <a:pt x="1699893" y="3805872"/>
                  </a:moveTo>
                  <a:lnTo>
                    <a:pt x="566631" y="4372504"/>
                  </a:lnTo>
                  <a:lnTo>
                    <a:pt x="566631" y="1293808"/>
                  </a:lnTo>
                  <a:lnTo>
                    <a:pt x="1699893" y="727177"/>
                  </a:lnTo>
                  <a:lnTo>
                    <a:pt x="1699893" y="3805872"/>
                  </a:lnTo>
                  <a:close/>
                  <a:moveTo>
                    <a:pt x="6931787" y="632738"/>
                  </a:moveTo>
                  <a:lnTo>
                    <a:pt x="6931787" y="632738"/>
                  </a:lnTo>
                  <a:lnTo>
                    <a:pt x="6695691" y="1142706"/>
                  </a:lnTo>
                  <a:lnTo>
                    <a:pt x="6988450" y="1293808"/>
                  </a:lnTo>
                  <a:lnTo>
                    <a:pt x="6988450" y="4372504"/>
                  </a:lnTo>
                  <a:lnTo>
                    <a:pt x="5855188" y="3805872"/>
                  </a:lnTo>
                  <a:lnTo>
                    <a:pt x="5855188" y="2549840"/>
                  </a:lnTo>
                  <a:lnTo>
                    <a:pt x="5477434" y="2549840"/>
                  </a:lnTo>
                  <a:lnTo>
                    <a:pt x="5477434" y="3805872"/>
                  </a:lnTo>
                  <a:lnTo>
                    <a:pt x="3966418" y="4561381"/>
                  </a:lnTo>
                  <a:lnTo>
                    <a:pt x="3966418" y="1482685"/>
                  </a:lnTo>
                  <a:lnTo>
                    <a:pt x="4636931" y="1142706"/>
                  </a:lnTo>
                  <a:lnTo>
                    <a:pt x="4400835" y="632738"/>
                  </a:lnTo>
                  <a:lnTo>
                    <a:pt x="3777541" y="944385"/>
                  </a:lnTo>
                  <a:lnTo>
                    <a:pt x="1888770" y="0"/>
                  </a:lnTo>
                  <a:lnTo>
                    <a:pt x="0" y="944385"/>
                  </a:lnTo>
                  <a:lnTo>
                    <a:pt x="0" y="5288557"/>
                  </a:lnTo>
                  <a:lnTo>
                    <a:pt x="1888770" y="4344172"/>
                  </a:lnTo>
                  <a:lnTo>
                    <a:pt x="3777541" y="5288557"/>
                  </a:lnTo>
                  <a:lnTo>
                    <a:pt x="5666311" y="4344172"/>
                  </a:lnTo>
                  <a:lnTo>
                    <a:pt x="7555081" y="5288557"/>
                  </a:lnTo>
                  <a:lnTo>
                    <a:pt x="7555081" y="944385"/>
                  </a:lnTo>
                  <a:lnTo>
                    <a:pt x="6931787" y="632738"/>
                  </a:lnTo>
                  <a:close/>
                </a:path>
              </a:pathLst>
            </a:custGeom>
            <a:solidFill>
              <a:schemeClr val="bg1"/>
            </a:solidFill>
            <a:ln w="943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54D69BC-3DCF-B3E9-CB14-50F6E02B71A6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16" name="Carré">
              <a:extLst>
                <a:ext uri="{FF2B5EF4-FFF2-40B4-BE49-F238E27FC236}">
                  <a16:creationId xmlns:a16="http://schemas.microsoft.com/office/drawing/2014/main" id="{0747FE4E-601B-7781-694C-8CA32E9CF1AF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17" name="Numéro de diapositive">
              <a:extLst>
                <a:ext uri="{FF2B5EF4-FFF2-40B4-BE49-F238E27FC236}">
                  <a16:creationId xmlns:a16="http://schemas.microsoft.com/office/drawing/2014/main" id="{7DDCB75D-77D0-8BAA-6E80-41E8CAA05175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18</a:t>
              </a:fld>
              <a:endParaRPr lang="fr-FR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581874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A5A76-876D-C467-EF61-D21C8DD5FC9C}"/>
              </a:ext>
            </a:extLst>
          </p:cNvPr>
          <p:cNvGrpSpPr/>
          <p:nvPr/>
        </p:nvGrpSpPr>
        <p:grpSpPr>
          <a:xfrm>
            <a:off x="618497" y="0"/>
            <a:ext cx="4234858" cy="13716000"/>
            <a:chOff x="618497" y="0"/>
            <a:chExt cx="4234858" cy="137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8FBCEE-8FE4-7A7F-6D6D-45BA9962E819}"/>
                </a:ext>
              </a:extLst>
            </p:cNvPr>
            <p:cNvSpPr/>
            <p:nvPr/>
          </p:nvSpPr>
          <p:spPr>
            <a:xfrm>
              <a:off x="634033" y="0"/>
              <a:ext cx="4219322" cy="10303727"/>
            </a:xfrm>
            <a:prstGeom prst="rect">
              <a:avLst/>
            </a:prstGeom>
            <a:solidFill>
              <a:srgbClr val="EDF8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6747D-7698-1CE3-6D43-E3278AE3E14F}"/>
                </a:ext>
              </a:extLst>
            </p:cNvPr>
            <p:cNvSpPr/>
            <p:nvPr/>
          </p:nvSpPr>
          <p:spPr>
            <a:xfrm>
              <a:off x="618497" y="2790092"/>
              <a:ext cx="4219322" cy="10925908"/>
            </a:xfrm>
            <a:prstGeom prst="rect">
              <a:avLst/>
            </a:prstGeom>
            <a:solidFill>
              <a:srgbClr val="2399D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5C3232-A9A3-57B9-5FD2-F63199C5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578" y="11285168"/>
              <a:ext cx="2305420" cy="2305420"/>
            </a:xfrm>
            <a:prstGeom prst="rect">
              <a:avLst/>
            </a:prstGeom>
          </p:spPr>
        </p:pic>
        <p:sp>
          <p:nvSpPr>
            <p:cNvPr id="8" name="PAEJ">
              <a:extLst>
                <a:ext uri="{FF2B5EF4-FFF2-40B4-BE49-F238E27FC236}">
                  <a16:creationId xmlns:a16="http://schemas.microsoft.com/office/drawing/2014/main" id="{804A18FE-1CFD-05AD-7489-E371D5D5BD5F}"/>
                </a:ext>
              </a:extLst>
            </p:cNvPr>
            <p:cNvSpPr/>
            <p:nvPr/>
          </p:nvSpPr>
          <p:spPr>
            <a:xfrm>
              <a:off x="804672" y="3929519"/>
              <a:ext cx="3767328" cy="14295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 defTabSz="457200">
                <a:lnSpc>
                  <a:spcPct val="120000"/>
                </a:lnSpc>
                <a:defRPr sz="15400">
                  <a:solidFill>
                    <a:srgbClr val="009EE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3600" dirty="0">
                  <a:solidFill>
                    <a:schemeClr val="bg1"/>
                  </a:solidFill>
                </a:rPr>
                <a:t>Les outils indispensables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082ADE-6B4A-C55E-EE22-2289428B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145" y="950272"/>
              <a:ext cx="2640026" cy="1504531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554F46-818F-6CDF-F22E-FCDA71E3A9E2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3" name="Carré">
              <a:extLst>
                <a:ext uri="{FF2B5EF4-FFF2-40B4-BE49-F238E27FC236}">
                  <a16:creationId xmlns:a16="http://schemas.microsoft.com/office/drawing/2014/main" id="{81D8D9D9-B8CE-DF04-3DCE-515B24E6CEC6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5" name="Numéro de diapositive">
              <a:extLst>
                <a:ext uri="{FF2B5EF4-FFF2-40B4-BE49-F238E27FC236}">
                  <a16:creationId xmlns:a16="http://schemas.microsoft.com/office/drawing/2014/main" id="{491E3E2C-90DF-1605-369B-3F3B99E8FBC0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19</a:t>
              </a:fld>
              <a:endParaRPr lang="fr-FR" sz="2800" dirty="0"/>
            </a:p>
          </p:txBody>
        </p:sp>
      </p:grpSp>
      <p:graphicFrame>
        <p:nvGraphicFramePr>
          <p:cNvPr id="11" name="Espace réservé du contenu 5">
            <a:extLst>
              <a:ext uri="{FF2B5EF4-FFF2-40B4-BE49-F238E27FC236}">
                <a16:creationId xmlns:a16="http://schemas.microsoft.com/office/drawing/2014/main" id="{9FBCA468-7DD8-F3D8-1B15-EA2B72CBB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787494"/>
              </p:ext>
            </p:extLst>
          </p:nvPr>
        </p:nvGraphicFramePr>
        <p:xfrm>
          <a:off x="7442685" y="1555242"/>
          <a:ext cx="14722371" cy="9907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314987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6E223F-FBA9-C75B-610A-C3846974071B}"/>
              </a:ext>
            </a:extLst>
          </p:cNvPr>
          <p:cNvSpPr/>
          <p:nvPr/>
        </p:nvSpPr>
        <p:spPr>
          <a:xfrm>
            <a:off x="13554634" y="0"/>
            <a:ext cx="10829366" cy="13716000"/>
          </a:xfrm>
          <a:prstGeom prst="rect">
            <a:avLst/>
          </a:prstGeom>
          <a:solidFill>
            <a:srgbClr val="2897D5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PAEJ">
            <a:extLst>
              <a:ext uri="{FF2B5EF4-FFF2-40B4-BE49-F238E27FC236}">
                <a16:creationId xmlns:a16="http://schemas.microsoft.com/office/drawing/2014/main" id="{22DFA92C-29E7-6DE5-F4E4-720A292D81AB}"/>
              </a:ext>
            </a:extLst>
          </p:cNvPr>
          <p:cNvSpPr/>
          <p:nvPr/>
        </p:nvSpPr>
        <p:spPr>
          <a:xfrm>
            <a:off x="1320358" y="7711539"/>
            <a:ext cx="11397350" cy="2491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457200">
              <a:lnSpc>
                <a:spcPct val="120000"/>
              </a:lnSpc>
              <a:defRPr sz="24000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indent="0" algn="r" defTabSz="821531" rtl="0" fontAlgn="auto" latinLnBrk="0" hangingPunct="0">
              <a:lnSpc>
                <a:spcPts val="9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6600" b="1" dirty="0">
                <a:solidFill>
                  <a:srgbClr val="28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6600" b="1" baseline="30000" dirty="0">
                <a:solidFill>
                  <a:srgbClr val="28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6600" b="1" dirty="0">
                <a:solidFill>
                  <a:srgbClr val="28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partie: </a:t>
            </a:r>
          </a:p>
          <a:p>
            <a:pPr marL="0" marR="0" indent="0" algn="r" defTabSz="821531" rtl="0" fontAlgn="auto" latinLnBrk="0" hangingPunct="0">
              <a:lnSpc>
                <a:spcPts val="9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6600" b="1" dirty="0">
                <a:solidFill>
                  <a:srgbClr val="28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sur l’Alternance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34AF5A9-31DC-C71A-E1DF-DD471DB310AA}"/>
              </a:ext>
            </a:extLst>
          </p:cNvPr>
          <p:cNvGrpSpPr/>
          <p:nvPr/>
        </p:nvGrpSpPr>
        <p:grpSpPr>
          <a:xfrm>
            <a:off x="15228487" y="4192178"/>
            <a:ext cx="7555080" cy="6139406"/>
            <a:chOff x="15228487" y="4192178"/>
            <a:chExt cx="7555080" cy="6139406"/>
          </a:xfrm>
        </p:grpSpPr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4B766431-0E23-47D4-F583-5CFAB6B6F920}"/>
                </a:ext>
              </a:extLst>
            </p:cNvPr>
            <p:cNvSpPr/>
            <p:nvPr/>
          </p:nvSpPr>
          <p:spPr>
            <a:xfrm>
              <a:off x="19902641" y="4192178"/>
              <a:ext cx="1983760" cy="3022935"/>
            </a:xfrm>
            <a:custGeom>
              <a:avLst/>
              <a:gdLst>
                <a:gd name="connsiteX0" fmla="*/ 992156 w 1983760"/>
                <a:gd name="connsiteY0" fmla="*/ 1389149 h 3022935"/>
                <a:gd name="connsiteX1" fmla="*/ 586071 w 1983760"/>
                <a:gd name="connsiteY1" fmla="*/ 964176 h 3022935"/>
                <a:gd name="connsiteX2" fmla="*/ 1001600 w 1983760"/>
                <a:gd name="connsiteY2" fmla="*/ 548646 h 3022935"/>
                <a:gd name="connsiteX3" fmla="*/ 1417129 w 1983760"/>
                <a:gd name="connsiteY3" fmla="*/ 964176 h 3022935"/>
                <a:gd name="connsiteX4" fmla="*/ 1294359 w 1983760"/>
                <a:gd name="connsiteY4" fmla="*/ 1256935 h 3022935"/>
                <a:gd name="connsiteX5" fmla="*/ 992156 w 1983760"/>
                <a:gd name="connsiteY5" fmla="*/ 1389149 h 3022935"/>
                <a:gd name="connsiteX6" fmla="*/ 586071 w 1983760"/>
                <a:gd name="connsiteY6" fmla="*/ 76454 h 3022935"/>
                <a:gd name="connsiteX7" fmla="*/ 113878 w 1983760"/>
                <a:gd name="connsiteY7" fmla="*/ 501427 h 3022935"/>
                <a:gd name="connsiteX8" fmla="*/ 66659 w 1983760"/>
                <a:gd name="connsiteY8" fmla="*/ 1313598 h 3022935"/>
                <a:gd name="connsiteX9" fmla="*/ 519963 w 1983760"/>
                <a:gd name="connsiteY9" fmla="*/ 2295759 h 3022935"/>
                <a:gd name="connsiteX10" fmla="*/ 822166 w 1983760"/>
                <a:gd name="connsiteY10" fmla="*/ 2919053 h 3022935"/>
                <a:gd name="connsiteX11" fmla="*/ 992156 w 1983760"/>
                <a:gd name="connsiteY11" fmla="*/ 3022935 h 3022935"/>
                <a:gd name="connsiteX12" fmla="*/ 1162146 w 1983760"/>
                <a:gd name="connsiteY12" fmla="*/ 2919053 h 3022935"/>
                <a:gd name="connsiteX13" fmla="*/ 1464349 w 1983760"/>
                <a:gd name="connsiteY13" fmla="*/ 2295759 h 3022935"/>
                <a:gd name="connsiteX14" fmla="*/ 1917654 w 1983760"/>
                <a:gd name="connsiteY14" fmla="*/ 1323042 h 3022935"/>
                <a:gd name="connsiteX15" fmla="*/ 1983760 w 1983760"/>
                <a:gd name="connsiteY15" fmla="*/ 964176 h 3022935"/>
                <a:gd name="connsiteX16" fmla="*/ 586071 w 1983760"/>
                <a:gd name="connsiteY16" fmla="*/ 76454 h 302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83760" h="3022935">
                  <a:moveTo>
                    <a:pt x="992156" y="1389149"/>
                  </a:moveTo>
                  <a:cubicBezTo>
                    <a:pt x="765503" y="1389149"/>
                    <a:pt x="576626" y="1200272"/>
                    <a:pt x="586071" y="964176"/>
                  </a:cubicBezTo>
                  <a:cubicBezTo>
                    <a:pt x="586071" y="737523"/>
                    <a:pt x="774947" y="548646"/>
                    <a:pt x="1001600" y="548646"/>
                  </a:cubicBezTo>
                  <a:cubicBezTo>
                    <a:pt x="1228252" y="548646"/>
                    <a:pt x="1417129" y="737523"/>
                    <a:pt x="1417129" y="964176"/>
                  </a:cubicBezTo>
                  <a:cubicBezTo>
                    <a:pt x="1417129" y="1077502"/>
                    <a:pt x="1369910" y="1181384"/>
                    <a:pt x="1294359" y="1256935"/>
                  </a:cubicBezTo>
                  <a:cubicBezTo>
                    <a:pt x="1209365" y="1341930"/>
                    <a:pt x="1105482" y="1389149"/>
                    <a:pt x="992156" y="1389149"/>
                  </a:cubicBezTo>
                  <a:close/>
                  <a:moveTo>
                    <a:pt x="586071" y="76454"/>
                  </a:moveTo>
                  <a:cubicBezTo>
                    <a:pt x="378306" y="152005"/>
                    <a:pt x="217760" y="312550"/>
                    <a:pt x="113878" y="501427"/>
                  </a:cubicBezTo>
                  <a:cubicBezTo>
                    <a:pt x="-18336" y="756411"/>
                    <a:pt x="-37224" y="1049171"/>
                    <a:pt x="66659" y="1313598"/>
                  </a:cubicBezTo>
                  <a:lnTo>
                    <a:pt x="519963" y="2295759"/>
                  </a:lnTo>
                  <a:lnTo>
                    <a:pt x="822166" y="2919053"/>
                  </a:lnTo>
                  <a:cubicBezTo>
                    <a:pt x="850498" y="2985160"/>
                    <a:pt x="916605" y="3022935"/>
                    <a:pt x="992156" y="3022935"/>
                  </a:cubicBezTo>
                  <a:cubicBezTo>
                    <a:pt x="1067707" y="3022935"/>
                    <a:pt x="1133814" y="2985160"/>
                    <a:pt x="1162146" y="2919053"/>
                  </a:cubicBezTo>
                  <a:lnTo>
                    <a:pt x="1464349" y="2295759"/>
                  </a:lnTo>
                  <a:lnTo>
                    <a:pt x="1917654" y="1323042"/>
                  </a:lnTo>
                  <a:cubicBezTo>
                    <a:pt x="1964873" y="1209716"/>
                    <a:pt x="1983760" y="1086946"/>
                    <a:pt x="1983760" y="964176"/>
                  </a:cubicBezTo>
                  <a:cubicBezTo>
                    <a:pt x="1983760" y="303106"/>
                    <a:pt x="1303803" y="-197418"/>
                    <a:pt x="586071" y="76454"/>
                  </a:cubicBezTo>
                  <a:close/>
                </a:path>
              </a:pathLst>
            </a:custGeom>
            <a:solidFill>
              <a:srgbClr val="E52255"/>
            </a:solidFill>
            <a:ln w="943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846D0058-9895-84FB-3FA5-239DB4F3B8DF}"/>
                </a:ext>
              </a:extLst>
            </p:cNvPr>
            <p:cNvSpPr/>
            <p:nvPr/>
          </p:nvSpPr>
          <p:spPr>
            <a:xfrm>
              <a:off x="15228487" y="5043028"/>
              <a:ext cx="7555080" cy="5288556"/>
            </a:xfrm>
            <a:custGeom>
              <a:avLst/>
              <a:gdLst>
                <a:gd name="connsiteX0" fmla="*/ 3588664 w 7555080"/>
                <a:gd name="connsiteY0" fmla="*/ 4561381 h 5288556"/>
                <a:gd name="connsiteX1" fmla="*/ 2077647 w 7555080"/>
                <a:gd name="connsiteY1" fmla="*/ 3805872 h 5288556"/>
                <a:gd name="connsiteX2" fmla="*/ 2077647 w 7555080"/>
                <a:gd name="connsiteY2" fmla="*/ 727177 h 5288556"/>
                <a:gd name="connsiteX3" fmla="*/ 3588664 w 7555080"/>
                <a:gd name="connsiteY3" fmla="*/ 1482685 h 5288556"/>
                <a:gd name="connsiteX4" fmla="*/ 3588664 w 7555080"/>
                <a:gd name="connsiteY4" fmla="*/ 4561381 h 5288556"/>
                <a:gd name="connsiteX5" fmla="*/ 1699893 w 7555080"/>
                <a:gd name="connsiteY5" fmla="*/ 3805872 h 5288556"/>
                <a:gd name="connsiteX6" fmla="*/ 566631 w 7555080"/>
                <a:gd name="connsiteY6" fmla="*/ 4372504 h 5288556"/>
                <a:gd name="connsiteX7" fmla="*/ 566631 w 7555080"/>
                <a:gd name="connsiteY7" fmla="*/ 1293808 h 5288556"/>
                <a:gd name="connsiteX8" fmla="*/ 1699893 w 7555080"/>
                <a:gd name="connsiteY8" fmla="*/ 727177 h 5288556"/>
                <a:gd name="connsiteX9" fmla="*/ 1699893 w 7555080"/>
                <a:gd name="connsiteY9" fmla="*/ 3805872 h 5288556"/>
                <a:gd name="connsiteX10" fmla="*/ 6931787 w 7555080"/>
                <a:gd name="connsiteY10" fmla="*/ 632738 h 5288556"/>
                <a:gd name="connsiteX11" fmla="*/ 6931787 w 7555080"/>
                <a:gd name="connsiteY11" fmla="*/ 632738 h 5288556"/>
                <a:gd name="connsiteX12" fmla="*/ 6695691 w 7555080"/>
                <a:gd name="connsiteY12" fmla="*/ 1142706 h 5288556"/>
                <a:gd name="connsiteX13" fmla="*/ 6988450 w 7555080"/>
                <a:gd name="connsiteY13" fmla="*/ 1293808 h 5288556"/>
                <a:gd name="connsiteX14" fmla="*/ 6988450 w 7555080"/>
                <a:gd name="connsiteY14" fmla="*/ 4372504 h 5288556"/>
                <a:gd name="connsiteX15" fmla="*/ 5855188 w 7555080"/>
                <a:gd name="connsiteY15" fmla="*/ 3805872 h 5288556"/>
                <a:gd name="connsiteX16" fmla="*/ 5855188 w 7555080"/>
                <a:gd name="connsiteY16" fmla="*/ 2549840 h 5288556"/>
                <a:gd name="connsiteX17" fmla="*/ 5477434 w 7555080"/>
                <a:gd name="connsiteY17" fmla="*/ 2549840 h 5288556"/>
                <a:gd name="connsiteX18" fmla="*/ 5477434 w 7555080"/>
                <a:gd name="connsiteY18" fmla="*/ 3805872 h 5288556"/>
                <a:gd name="connsiteX19" fmla="*/ 3966418 w 7555080"/>
                <a:gd name="connsiteY19" fmla="*/ 4561381 h 5288556"/>
                <a:gd name="connsiteX20" fmla="*/ 3966418 w 7555080"/>
                <a:gd name="connsiteY20" fmla="*/ 1482685 h 5288556"/>
                <a:gd name="connsiteX21" fmla="*/ 4636931 w 7555080"/>
                <a:gd name="connsiteY21" fmla="*/ 1142706 h 5288556"/>
                <a:gd name="connsiteX22" fmla="*/ 4400835 w 7555080"/>
                <a:gd name="connsiteY22" fmla="*/ 632738 h 5288556"/>
                <a:gd name="connsiteX23" fmla="*/ 3777541 w 7555080"/>
                <a:gd name="connsiteY23" fmla="*/ 944385 h 5288556"/>
                <a:gd name="connsiteX24" fmla="*/ 1888770 w 7555080"/>
                <a:gd name="connsiteY24" fmla="*/ 0 h 5288556"/>
                <a:gd name="connsiteX25" fmla="*/ 0 w 7555080"/>
                <a:gd name="connsiteY25" fmla="*/ 944385 h 5288556"/>
                <a:gd name="connsiteX26" fmla="*/ 0 w 7555080"/>
                <a:gd name="connsiteY26" fmla="*/ 5288557 h 5288556"/>
                <a:gd name="connsiteX27" fmla="*/ 1888770 w 7555080"/>
                <a:gd name="connsiteY27" fmla="*/ 4344172 h 5288556"/>
                <a:gd name="connsiteX28" fmla="*/ 3777541 w 7555080"/>
                <a:gd name="connsiteY28" fmla="*/ 5288557 h 5288556"/>
                <a:gd name="connsiteX29" fmla="*/ 5666311 w 7555080"/>
                <a:gd name="connsiteY29" fmla="*/ 4344172 h 5288556"/>
                <a:gd name="connsiteX30" fmla="*/ 7555081 w 7555080"/>
                <a:gd name="connsiteY30" fmla="*/ 5288557 h 5288556"/>
                <a:gd name="connsiteX31" fmla="*/ 7555081 w 7555080"/>
                <a:gd name="connsiteY31" fmla="*/ 944385 h 5288556"/>
                <a:gd name="connsiteX32" fmla="*/ 6931787 w 7555080"/>
                <a:gd name="connsiteY32" fmla="*/ 632738 h 528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5080" h="5288556">
                  <a:moveTo>
                    <a:pt x="3588664" y="4561381"/>
                  </a:moveTo>
                  <a:lnTo>
                    <a:pt x="2077647" y="3805872"/>
                  </a:lnTo>
                  <a:lnTo>
                    <a:pt x="2077647" y="727177"/>
                  </a:lnTo>
                  <a:lnTo>
                    <a:pt x="3588664" y="1482685"/>
                  </a:lnTo>
                  <a:lnTo>
                    <a:pt x="3588664" y="4561381"/>
                  </a:lnTo>
                  <a:close/>
                  <a:moveTo>
                    <a:pt x="1699893" y="3805872"/>
                  </a:moveTo>
                  <a:lnTo>
                    <a:pt x="566631" y="4372504"/>
                  </a:lnTo>
                  <a:lnTo>
                    <a:pt x="566631" y="1293808"/>
                  </a:lnTo>
                  <a:lnTo>
                    <a:pt x="1699893" y="727177"/>
                  </a:lnTo>
                  <a:lnTo>
                    <a:pt x="1699893" y="3805872"/>
                  </a:lnTo>
                  <a:close/>
                  <a:moveTo>
                    <a:pt x="6931787" y="632738"/>
                  </a:moveTo>
                  <a:lnTo>
                    <a:pt x="6931787" y="632738"/>
                  </a:lnTo>
                  <a:lnTo>
                    <a:pt x="6695691" y="1142706"/>
                  </a:lnTo>
                  <a:lnTo>
                    <a:pt x="6988450" y="1293808"/>
                  </a:lnTo>
                  <a:lnTo>
                    <a:pt x="6988450" y="4372504"/>
                  </a:lnTo>
                  <a:lnTo>
                    <a:pt x="5855188" y="3805872"/>
                  </a:lnTo>
                  <a:lnTo>
                    <a:pt x="5855188" y="2549840"/>
                  </a:lnTo>
                  <a:lnTo>
                    <a:pt x="5477434" y="2549840"/>
                  </a:lnTo>
                  <a:lnTo>
                    <a:pt x="5477434" y="3805872"/>
                  </a:lnTo>
                  <a:lnTo>
                    <a:pt x="3966418" y="4561381"/>
                  </a:lnTo>
                  <a:lnTo>
                    <a:pt x="3966418" y="1482685"/>
                  </a:lnTo>
                  <a:lnTo>
                    <a:pt x="4636931" y="1142706"/>
                  </a:lnTo>
                  <a:lnTo>
                    <a:pt x="4400835" y="632738"/>
                  </a:lnTo>
                  <a:lnTo>
                    <a:pt x="3777541" y="944385"/>
                  </a:lnTo>
                  <a:lnTo>
                    <a:pt x="1888770" y="0"/>
                  </a:lnTo>
                  <a:lnTo>
                    <a:pt x="0" y="944385"/>
                  </a:lnTo>
                  <a:lnTo>
                    <a:pt x="0" y="5288557"/>
                  </a:lnTo>
                  <a:lnTo>
                    <a:pt x="1888770" y="4344172"/>
                  </a:lnTo>
                  <a:lnTo>
                    <a:pt x="3777541" y="5288557"/>
                  </a:lnTo>
                  <a:lnTo>
                    <a:pt x="5666311" y="4344172"/>
                  </a:lnTo>
                  <a:lnTo>
                    <a:pt x="7555081" y="5288557"/>
                  </a:lnTo>
                  <a:lnTo>
                    <a:pt x="7555081" y="944385"/>
                  </a:lnTo>
                  <a:lnTo>
                    <a:pt x="6931787" y="632738"/>
                  </a:lnTo>
                  <a:close/>
                </a:path>
              </a:pathLst>
            </a:custGeom>
            <a:solidFill>
              <a:schemeClr val="bg1"/>
            </a:solidFill>
            <a:ln w="943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54D69BC-3DCF-B3E9-CB14-50F6E02B71A6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16" name="Carré">
              <a:extLst>
                <a:ext uri="{FF2B5EF4-FFF2-40B4-BE49-F238E27FC236}">
                  <a16:creationId xmlns:a16="http://schemas.microsoft.com/office/drawing/2014/main" id="{0747FE4E-601B-7781-694C-8CA32E9CF1AF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17" name="Numéro de diapositive">
              <a:extLst>
                <a:ext uri="{FF2B5EF4-FFF2-40B4-BE49-F238E27FC236}">
                  <a16:creationId xmlns:a16="http://schemas.microsoft.com/office/drawing/2014/main" id="{7DDCB75D-77D0-8BAA-6E80-41E8CAA05175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2</a:t>
              </a:fld>
              <a:endParaRPr lang="fr-FR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636403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A5A76-876D-C467-EF61-D21C8DD5FC9C}"/>
              </a:ext>
            </a:extLst>
          </p:cNvPr>
          <p:cNvGrpSpPr/>
          <p:nvPr/>
        </p:nvGrpSpPr>
        <p:grpSpPr>
          <a:xfrm>
            <a:off x="618497" y="0"/>
            <a:ext cx="4234858" cy="13716000"/>
            <a:chOff x="618497" y="0"/>
            <a:chExt cx="4234858" cy="137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8FBCEE-8FE4-7A7F-6D6D-45BA9962E819}"/>
                </a:ext>
              </a:extLst>
            </p:cNvPr>
            <p:cNvSpPr/>
            <p:nvPr/>
          </p:nvSpPr>
          <p:spPr>
            <a:xfrm>
              <a:off x="634033" y="0"/>
              <a:ext cx="4219322" cy="10303727"/>
            </a:xfrm>
            <a:prstGeom prst="rect">
              <a:avLst/>
            </a:prstGeom>
            <a:solidFill>
              <a:srgbClr val="EDF8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6747D-7698-1CE3-6D43-E3278AE3E14F}"/>
                </a:ext>
              </a:extLst>
            </p:cNvPr>
            <p:cNvSpPr/>
            <p:nvPr/>
          </p:nvSpPr>
          <p:spPr>
            <a:xfrm>
              <a:off x="618497" y="2790092"/>
              <a:ext cx="4219322" cy="10925908"/>
            </a:xfrm>
            <a:prstGeom prst="rect">
              <a:avLst/>
            </a:prstGeom>
            <a:solidFill>
              <a:srgbClr val="2399D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5C3232-A9A3-57B9-5FD2-F63199C5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578" y="11285168"/>
              <a:ext cx="2305420" cy="2305420"/>
            </a:xfrm>
            <a:prstGeom prst="rect">
              <a:avLst/>
            </a:prstGeom>
          </p:spPr>
        </p:pic>
        <p:sp>
          <p:nvSpPr>
            <p:cNvPr id="8" name="PAEJ">
              <a:extLst>
                <a:ext uri="{FF2B5EF4-FFF2-40B4-BE49-F238E27FC236}">
                  <a16:creationId xmlns:a16="http://schemas.microsoft.com/office/drawing/2014/main" id="{804A18FE-1CFD-05AD-7489-E371D5D5BD5F}"/>
                </a:ext>
              </a:extLst>
            </p:cNvPr>
            <p:cNvSpPr/>
            <p:nvPr/>
          </p:nvSpPr>
          <p:spPr>
            <a:xfrm>
              <a:off x="804672" y="3929519"/>
              <a:ext cx="3767328" cy="14295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 defTabSz="457200">
                <a:lnSpc>
                  <a:spcPct val="120000"/>
                </a:lnSpc>
                <a:defRPr sz="15400">
                  <a:solidFill>
                    <a:srgbClr val="009EE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3600" dirty="0">
                  <a:solidFill>
                    <a:schemeClr val="bg1"/>
                  </a:solidFill>
                </a:rPr>
                <a:t>Les outils indispensables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082ADE-6B4A-C55E-EE22-2289428B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145" y="950272"/>
              <a:ext cx="2640026" cy="1504531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554F46-818F-6CDF-F22E-FCDA71E3A9E2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3" name="Carré">
              <a:extLst>
                <a:ext uri="{FF2B5EF4-FFF2-40B4-BE49-F238E27FC236}">
                  <a16:creationId xmlns:a16="http://schemas.microsoft.com/office/drawing/2014/main" id="{81D8D9D9-B8CE-DF04-3DCE-515B24E6CEC6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5" name="Numéro de diapositive">
              <a:extLst>
                <a:ext uri="{FF2B5EF4-FFF2-40B4-BE49-F238E27FC236}">
                  <a16:creationId xmlns:a16="http://schemas.microsoft.com/office/drawing/2014/main" id="{491E3E2C-90DF-1605-369B-3F3B99E8FBC0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20</a:t>
              </a:fld>
              <a:endParaRPr lang="fr-FR" sz="2800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EB88D2B5-F7DE-FBD6-DA2F-4902792FB620}"/>
              </a:ext>
            </a:extLst>
          </p:cNvPr>
          <p:cNvGrpSpPr/>
          <p:nvPr/>
        </p:nvGrpSpPr>
        <p:grpSpPr>
          <a:xfrm>
            <a:off x="5048252" y="1702537"/>
            <a:ext cx="18848693" cy="10108019"/>
            <a:chOff x="5097156" y="1060634"/>
            <a:chExt cx="18848693" cy="10108019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617F300-8DD9-191C-315B-7F12A971B121}"/>
                </a:ext>
              </a:extLst>
            </p:cNvPr>
            <p:cNvSpPr txBox="1"/>
            <p:nvPr/>
          </p:nvSpPr>
          <p:spPr>
            <a:xfrm>
              <a:off x="5097156" y="7946618"/>
              <a:ext cx="18848693" cy="3222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5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Pour :</a:t>
              </a: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b="1" dirty="0"/>
                <a:t>-</a:t>
              </a:r>
              <a:r>
                <a:rPr kumimoji="0" lang="fr-FR" sz="5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Mettre en avant mes compétences/mon expérience</a:t>
              </a: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b="1" dirty="0"/>
                <a:t>-</a:t>
              </a:r>
              <a:r>
                <a:rPr kumimoji="0" lang="fr-FR" sz="5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Me présenter à un employeur</a:t>
              </a: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b="1" dirty="0"/>
                <a:t>-Montrer à l’employeur mon intérêt pour son entreprise/sa structure</a:t>
              </a:r>
              <a:endParaRPr kumimoji="0" lang="fr-FR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C595E601-0F16-8952-0B44-98B5F430D8DB}"/>
                </a:ext>
              </a:extLst>
            </p:cNvPr>
            <p:cNvGrpSpPr/>
            <p:nvPr/>
          </p:nvGrpSpPr>
          <p:grpSpPr>
            <a:xfrm>
              <a:off x="16569469" y="1060634"/>
              <a:ext cx="6001624" cy="6001624"/>
              <a:chOff x="9020685" y="3292965"/>
              <a:chExt cx="6001624" cy="6001624"/>
            </a:xfrm>
            <a:solidFill>
              <a:srgbClr val="00B050"/>
            </a:solidFill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B3B2F953-7B8A-2DF1-0A71-5DF3F5251FA9}"/>
                  </a:ext>
                </a:extLst>
              </p:cNvPr>
              <p:cNvSpPr/>
              <p:nvPr/>
            </p:nvSpPr>
            <p:spPr>
              <a:xfrm>
                <a:off x="9020685" y="3292965"/>
                <a:ext cx="6001624" cy="6001624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16015889"/>
                  <a:satOff val="-51978"/>
                  <a:lumOff val="2355"/>
                  <a:alphaOff val="0"/>
                </a:schemeClr>
              </a:fillRef>
              <a:effectRef idx="0">
                <a:schemeClr val="accent5">
                  <a:hueOff val="16015889"/>
                  <a:satOff val="-51978"/>
                  <a:lumOff val="235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Ellipse 4">
                <a:extLst>
                  <a:ext uri="{FF2B5EF4-FFF2-40B4-BE49-F238E27FC236}">
                    <a16:creationId xmlns:a16="http://schemas.microsoft.com/office/drawing/2014/main" id="{C11F7589-70B3-5E10-B343-A05CB1F39C25}"/>
                  </a:ext>
                </a:extLst>
              </p:cNvPr>
              <p:cNvSpPr txBox="1"/>
              <p:nvPr/>
            </p:nvSpPr>
            <p:spPr>
              <a:xfrm>
                <a:off x="9899602" y="4171882"/>
                <a:ext cx="4243790" cy="424379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2844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6400" kern="1200" dirty="0"/>
                  <a:t>Préparation /Simulation  Entretien</a:t>
                </a:r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4D66729B-1A60-371D-7E5D-EFE82B7505E1}"/>
                </a:ext>
              </a:extLst>
            </p:cNvPr>
            <p:cNvGrpSpPr/>
            <p:nvPr/>
          </p:nvGrpSpPr>
          <p:grpSpPr>
            <a:xfrm>
              <a:off x="7088603" y="1060634"/>
              <a:ext cx="6001624" cy="6001624"/>
              <a:chOff x="3761" y="3292965"/>
              <a:chExt cx="6001624" cy="6001624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CED79E9F-1903-4511-EAA4-C3487FCD54BB}"/>
                  </a:ext>
                </a:extLst>
              </p:cNvPr>
              <p:cNvSpPr/>
              <p:nvPr/>
            </p:nvSpPr>
            <p:spPr>
              <a:xfrm>
                <a:off x="3761" y="3292965"/>
                <a:ext cx="6001624" cy="600162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Ellipse 4">
                <a:extLst>
                  <a:ext uri="{FF2B5EF4-FFF2-40B4-BE49-F238E27FC236}">
                    <a16:creationId xmlns:a16="http://schemas.microsoft.com/office/drawing/2014/main" id="{E16357F6-C182-D6B4-DD61-970FC2547DC2}"/>
                  </a:ext>
                </a:extLst>
              </p:cNvPr>
              <p:cNvSpPr txBox="1"/>
              <p:nvPr/>
            </p:nvSpPr>
            <p:spPr>
              <a:xfrm>
                <a:off x="882678" y="4171882"/>
                <a:ext cx="4243790" cy="42437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2844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6400" kern="1200" dirty="0"/>
                  <a:t>CV / Lettre de Motivation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342978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A5A76-876D-C467-EF61-D21C8DD5FC9C}"/>
              </a:ext>
            </a:extLst>
          </p:cNvPr>
          <p:cNvGrpSpPr/>
          <p:nvPr/>
        </p:nvGrpSpPr>
        <p:grpSpPr>
          <a:xfrm>
            <a:off x="618497" y="0"/>
            <a:ext cx="4234858" cy="13716000"/>
            <a:chOff x="618497" y="0"/>
            <a:chExt cx="4234858" cy="137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8FBCEE-8FE4-7A7F-6D6D-45BA9962E819}"/>
                </a:ext>
              </a:extLst>
            </p:cNvPr>
            <p:cNvSpPr/>
            <p:nvPr/>
          </p:nvSpPr>
          <p:spPr>
            <a:xfrm>
              <a:off x="634033" y="0"/>
              <a:ext cx="4219322" cy="10303727"/>
            </a:xfrm>
            <a:prstGeom prst="rect">
              <a:avLst/>
            </a:prstGeom>
            <a:solidFill>
              <a:srgbClr val="EDF8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6747D-7698-1CE3-6D43-E3278AE3E14F}"/>
                </a:ext>
              </a:extLst>
            </p:cNvPr>
            <p:cNvSpPr/>
            <p:nvPr/>
          </p:nvSpPr>
          <p:spPr>
            <a:xfrm>
              <a:off x="618497" y="2790092"/>
              <a:ext cx="4219322" cy="10925908"/>
            </a:xfrm>
            <a:prstGeom prst="rect">
              <a:avLst/>
            </a:prstGeom>
            <a:solidFill>
              <a:srgbClr val="2399D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5C3232-A9A3-57B9-5FD2-F63199C5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578" y="11285168"/>
              <a:ext cx="2305420" cy="2305420"/>
            </a:xfrm>
            <a:prstGeom prst="rect">
              <a:avLst/>
            </a:prstGeom>
          </p:spPr>
        </p:pic>
        <p:sp>
          <p:nvSpPr>
            <p:cNvPr id="8" name="PAEJ">
              <a:extLst>
                <a:ext uri="{FF2B5EF4-FFF2-40B4-BE49-F238E27FC236}">
                  <a16:creationId xmlns:a16="http://schemas.microsoft.com/office/drawing/2014/main" id="{804A18FE-1CFD-05AD-7489-E371D5D5BD5F}"/>
                </a:ext>
              </a:extLst>
            </p:cNvPr>
            <p:cNvSpPr/>
            <p:nvPr/>
          </p:nvSpPr>
          <p:spPr>
            <a:xfrm>
              <a:off x="804672" y="3929519"/>
              <a:ext cx="3767328" cy="14295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 defTabSz="457200">
                <a:lnSpc>
                  <a:spcPct val="120000"/>
                </a:lnSpc>
                <a:defRPr sz="15400">
                  <a:solidFill>
                    <a:srgbClr val="009EE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3600" dirty="0">
                  <a:solidFill>
                    <a:schemeClr val="bg1"/>
                  </a:solidFill>
                </a:rPr>
                <a:t>Les outils indispensables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082ADE-6B4A-C55E-EE22-2289428B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145" y="950272"/>
              <a:ext cx="2640026" cy="1504531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554F46-818F-6CDF-F22E-FCDA71E3A9E2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3" name="Carré">
              <a:extLst>
                <a:ext uri="{FF2B5EF4-FFF2-40B4-BE49-F238E27FC236}">
                  <a16:creationId xmlns:a16="http://schemas.microsoft.com/office/drawing/2014/main" id="{81D8D9D9-B8CE-DF04-3DCE-515B24E6CEC6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5" name="Numéro de diapositive">
              <a:extLst>
                <a:ext uri="{FF2B5EF4-FFF2-40B4-BE49-F238E27FC236}">
                  <a16:creationId xmlns:a16="http://schemas.microsoft.com/office/drawing/2014/main" id="{491E3E2C-90DF-1605-369B-3F3B99E8FBC0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21</a:t>
              </a:fld>
              <a:endParaRPr lang="fr-FR" sz="2800" dirty="0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AABA865-A154-FA98-0CA9-28E05141C732}"/>
              </a:ext>
            </a:extLst>
          </p:cNvPr>
          <p:cNvGrpSpPr/>
          <p:nvPr/>
        </p:nvGrpSpPr>
        <p:grpSpPr>
          <a:xfrm>
            <a:off x="6257926" y="1060634"/>
            <a:ext cx="17271264" cy="11058836"/>
            <a:chOff x="6257926" y="1060634"/>
            <a:chExt cx="17271264" cy="11058836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D8FF471-143D-16FF-FF92-D1019DCCC5B8}"/>
                </a:ext>
              </a:extLst>
            </p:cNvPr>
            <p:cNvSpPr txBox="1"/>
            <p:nvPr/>
          </p:nvSpPr>
          <p:spPr>
            <a:xfrm>
              <a:off x="6257926" y="7358552"/>
              <a:ext cx="17271264" cy="4760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5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Pour :</a:t>
              </a: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b="1" dirty="0"/>
                <a:t>-</a:t>
              </a:r>
              <a:r>
                <a:rPr kumimoji="0" lang="fr-FR" sz="5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découvrir un métier, </a:t>
              </a: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b="1" dirty="0"/>
                <a:t>-découvrir un Centre de Formation</a:t>
              </a:r>
              <a:endParaRPr kumimoji="0" lang="fr-FR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b="1" dirty="0"/>
                <a:t>-</a:t>
              </a:r>
              <a:r>
                <a:rPr kumimoji="0" lang="fr-FR" sz="5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valider mon projet, </a:t>
              </a: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b="1" dirty="0"/>
                <a:t>-</a:t>
              </a:r>
              <a:r>
                <a:rPr kumimoji="0" lang="fr-FR" sz="5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convaincre un employeur de me recruter</a:t>
              </a: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b="1" dirty="0"/>
                <a:t>-créer/Développer mon réseau professionnel</a:t>
              </a:r>
              <a:r>
                <a:rPr kumimoji="0" lang="fr-FR" sz="5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 </a:t>
              </a: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5F19E364-08F3-75B9-9C84-806DA29CA65E}"/>
                </a:ext>
              </a:extLst>
            </p:cNvPr>
            <p:cNvGrpSpPr/>
            <p:nvPr/>
          </p:nvGrpSpPr>
          <p:grpSpPr>
            <a:xfrm>
              <a:off x="7097056" y="1131560"/>
              <a:ext cx="6001624" cy="6001624"/>
              <a:chOff x="3761" y="3292965"/>
              <a:chExt cx="6001624" cy="6001624"/>
            </a:xfrm>
            <a:solidFill>
              <a:srgbClr val="0070C0"/>
            </a:solidFill>
          </p:grpSpPr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24182E5E-4E7C-1AD8-39F3-B1F4CA8F5511}"/>
                  </a:ext>
                </a:extLst>
              </p:cNvPr>
              <p:cNvSpPr/>
              <p:nvPr/>
            </p:nvSpPr>
            <p:spPr>
              <a:xfrm>
                <a:off x="3761" y="3292965"/>
                <a:ext cx="6001624" cy="6001624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Ellipse 4">
                <a:extLst>
                  <a:ext uri="{FF2B5EF4-FFF2-40B4-BE49-F238E27FC236}">
                    <a16:creationId xmlns:a16="http://schemas.microsoft.com/office/drawing/2014/main" id="{D90CD09B-EFFB-C5ED-8EAC-D25C757A06B8}"/>
                  </a:ext>
                </a:extLst>
              </p:cNvPr>
              <p:cNvSpPr txBox="1"/>
              <p:nvPr/>
            </p:nvSpPr>
            <p:spPr>
              <a:xfrm>
                <a:off x="882678" y="4171882"/>
                <a:ext cx="4243790" cy="424379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9690" tIns="59690" rIns="59690" bIns="59690" numCol="1" spcCol="1270" anchor="ctr" anchorCtr="0">
                <a:noAutofit/>
              </a:bodyPr>
              <a:lstStyle/>
              <a:p>
                <a:pPr marL="0" lvl="0" indent="0" algn="ctr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4700" kern="1200" dirty="0"/>
                  <a:t>Enquêtes professionnelles</a:t>
                </a:r>
              </a:p>
            </p:txBody>
          </p: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AB8C67F5-236C-8A18-1001-6201A03C9B6F}"/>
                </a:ext>
              </a:extLst>
            </p:cNvPr>
            <p:cNvGrpSpPr/>
            <p:nvPr/>
          </p:nvGrpSpPr>
          <p:grpSpPr>
            <a:xfrm>
              <a:off x="16167475" y="1060634"/>
              <a:ext cx="6001624" cy="6001624"/>
              <a:chOff x="9020685" y="3292965"/>
              <a:chExt cx="6001624" cy="6001624"/>
            </a:xfrm>
          </p:grpSpPr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6A6081AC-528C-A19B-E201-068DDC0E5554}"/>
                  </a:ext>
                </a:extLst>
              </p:cNvPr>
              <p:cNvSpPr/>
              <p:nvPr/>
            </p:nvSpPr>
            <p:spPr>
              <a:xfrm>
                <a:off x="9020685" y="3292965"/>
                <a:ext cx="6001624" cy="600162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16015889"/>
                  <a:satOff val="-51978"/>
                  <a:lumOff val="2355"/>
                  <a:alphaOff val="0"/>
                </a:schemeClr>
              </a:fillRef>
              <a:effectRef idx="0">
                <a:schemeClr val="accent5">
                  <a:hueOff val="16015889"/>
                  <a:satOff val="-51978"/>
                  <a:lumOff val="235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Ellipse 4">
                <a:extLst>
                  <a:ext uri="{FF2B5EF4-FFF2-40B4-BE49-F238E27FC236}">
                    <a16:creationId xmlns:a16="http://schemas.microsoft.com/office/drawing/2014/main" id="{9176E8D7-B792-1AF5-5E16-65F0F9562F6E}"/>
                  </a:ext>
                </a:extLst>
              </p:cNvPr>
              <p:cNvSpPr txBox="1"/>
              <p:nvPr/>
            </p:nvSpPr>
            <p:spPr>
              <a:xfrm>
                <a:off x="9899602" y="4171882"/>
                <a:ext cx="4243790" cy="42437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9690" tIns="59690" rIns="59690" bIns="59690" numCol="1" spcCol="1270" anchor="ctr" anchorCtr="0">
                <a:noAutofit/>
              </a:bodyPr>
              <a:lstStyle/>
              <a:p>
                <a:pPr marL="0" lvl="0" indent="0" algn="ctr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4700" kern="1200" dirty="0"/>
                  <a:t>Stages (PMSMP) / Immersions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020607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A5A76-876D-C467-EF61-D21C8DD5FC9C}"/>
              </a:ext>
            </a:extLst>
          </p:cNvPr>
          <p:cNvGrpSpPr/>
          <p:nvPr/>
        </p:nvGrpSpPr>
        <p:grpSpPr>
          <a:xfrm>
            <a:off x="618497" y="0"/>
            <a:ext cx="4234858" cy="13716000"/>
            <a:chOff x="618497" y="0"/>
            <a:chExt cx="4234858" cy="137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8FBCEE-8FE4-7A7F-6D6D-45BA9962E819}"/>
                </a:ext>
              </a:extLst>
            </p:cNvPr>
            <p:cNvSpPr/>
            <p:nvPr/>
          </p:nvSpPr>
          <p:spPr>
            <a:xfrm>
              <a:off x="634033" y="0"/>
              <a:ext cx="4219322" cy="10303727"/>
            </a:xfrm>
            <a:prstGeom prst="rect">
              <a:avLst/>
            </a:prstGeom>
            <a:solidFill>
              <a:srgbClr val="EDF8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6747D-7698-1CE3-6D43-E3278AE3E14F}"/>
                </a:ext>
              </a:extLst>
            </p:cNvPr>
            <p:cNvSpPr/>
            <p:nvPr/>
          </p:nvSpPr>
          <p:spPr>
            <a:xfrm>
              <a:off x="618497" y="2790092"/>
              <a:ext cx="4219322" cy="10925908"/>
            </a:xfrm>
            <a:prstGeom prst="rect">
              <a:avLst/>
            </a:prstGeom>
            <a:solidFill>
              <a:srgbClr val="2399D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5C3232-A9A3-57B9-5FD2-F63199C5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578" y="11285168"/>
              <a:ext cx="2305420" cy="2305420"/>
            </a:xfrm>
            <a:prstGeom prst="rect">
              <a:avLst/>
            </a:prstGeom>
          </p:spPr>
        </p:pic>
        <p:sp>
          <p:nvSpPr>
            <p:cNvPr id="8" name="PAEJ">
              <a:extLst>
                <a:ext uri="{FF2B5EF4-FFF2-40B4-BE49-F238E27FC236}">
                  <a16:creationId xmlns:a16="http://schemas.microsoft.com/office/drawing/2014/main" id="{804A18FE-1CFD-05AD-7489-E371D5D5BD5F}"/>
                </a:ext>
              </a:extLst>
            </p:cNvPr>
            <p:cNvSpPr/>
            <p:nvPr/>
          </p:nvSpPr>
          <p:spPr>
            <a:xfrm>
              <a:off x="804672" y="3929519"/>
              <a:ext cx="3767328" cy="14295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 defTabSz="457200">
                <a:lnSpc>
                  <a:spcPct val="120000"/>
                </a:lnSpc>
                <a:defRPr sz="15400">
                  <a:solidFill>
                    <a:srgbClr val="009EE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3600" dirty="0">
                  <a:solidFill>
                    <a:schemeClr val="bg1"/>
                  </a:solidFill>
                </a:rPr>
                <a:t>Les outils indispensables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082ADE-6B4A-C55E-EE22-2289428B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145" y="950272"/>
              <a:ext cx="2640026" cy="1504531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554F46-818F-6CDF-F22E-FCDA71E3A9E2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3" name="Carré">
              <a:extLst>
                <a:ext uri="{FF2B5EF4-FFF2-40B4-BE49-F238E27FC236}">
                  <a16:creationId xmlns:a16="http://schemas.microsoft.com/office/drawing/2014/main" id="{81D8D9D9-B8CE-DF04-3DCE-515B24E6CEC6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5" name="Numéro de diapositive">
              <a:extLst>
                <a:ext uri="{FF2B5EF4-FFF2-40B4-BE49-F238E27FC236}">
                  <a16:creationId xmlns:a16="http://schemas.microsoft.com/office/drawing/2014/main" id="{491E3E2C-90DF-1605-369B-3F3B99E8FBC0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22</a:t>
              </a:fld>
              <a:endParaRPr lang="fr-FR" sz="2800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494C0513-932D-F080-EA01-D7DD1AC139D2}"/>
              </a:ext>
            </a:extLst>
          </p:cNvPr>
          <p:cNvGrpSpPr/>
          <p:nvPr/>
        </p:nvGrpSpPr>
        <p:grpSpPr>
          <a:xfrm>
            <a:off x="5350398" y="1237994"/>
            <a:ext cx="18848693" cy="11240012"/>
            <a:chOff x="5350398" y="1237994"/>
            <a:chExt cx="18848693" cy="11240012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6A4F8C4-3A57-21F6-A960-AE1AC34C83A6}"/>
                </a:ext>
              </a:extLst>
            </p:cNvPr>
            <p:cNvSpPr txBox="1"/>
            <p:nvPr/>
          </p:nvSpPr>
          <p:spPr>
            <a:xfrm>
              <a:off x="5350398" y="8486530"/>
              <a:ext cx="18848693" cy="3991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5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Pour :</a:t>
              </a: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b="1" dirty="0"/>
                <a:t>-Me souvenir des employeurs contactés</a:t>
              </a: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b="1" dirty="0"/>
                <a:t>-noter le nom/les coordonnées des personnes contactées  </a:t>
              </a: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b="1" dirty="0"/>
                <a:t>-noter leurs demandes/leurs conseils</a:t>
              </a: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b="1" dirty="0"/>
                <a:t>-penser à les relancer…</a:t>
              </a:r>
              <a:endParaRPr kumimoji="0" lang="fr-FR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Ellipse 4">
              <a:extLst>
                <a:ext uri="{FF2B5EF4-FFF2-40B4-BE49-F238E27FC236}">
                  <a16:creationId xmlns:a16="http://schemas.microsoft.com/office/drawing/2014/main" id="{314A8CE8-96A3-F2EC-6A76-CEBD6DEA2397}"/>
                </a:ext>
              </a:extLst>
            </p:cNvPr>
            <p:cNvSpPr txBox="1"/>
            <p:nvPr/>
          </p:nvSpPr>
          <p:spPr>
            <a:xfrm>
              <a:off x="16597993" y="2116911"/>
              <a:ext cx="6204526" cy="4243790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lvl="0" indent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800" kern="1200" dirty="0"/>
                <a:t>Je me fais accompagner par mon conseiller Mission Locale par exemple.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FFD3DFF4-5CFF-A6A7-ABC5-4985FFD09721}"/>
                </a:ext>
              </a:extLst>
            </p:cNvPr>
            <p:cNvGrpSpPr/>
            <p:nvPr/>
          </p:nvGrpSpPr>
          <p:grpSpPr>
            <a:xfrm>
              <a:off x="7088603" y="1237994"/>
              <a:ext cx="6001624" cy="6001624"/>
              <a:chOff x="3761" y="3292965"/>
              <a:chExt cx="6001624" cy="6001624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118E4B00-25D3-95AB-47F0-9412AC62F345}"/>
                  </a:ext>
                </a:extLst>
              </p:cNvPr>
              <p:cNvSpPr/>
              <p:nvPr/>
            </p:nvSpPr>
            <p:spPr>
              <a:xfrm>
                <a:off x="3761" y="3292965"/>
                <a:ext cx="6001624" cy="6001624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Ellipse 4">
                <a:extLst>
                  <a:ext uri="{FF2B5EF4-FFF2-40B4-BE49-F238E27FC236}">
                    <a16:creationId xmlns:a16="http://schemas.microsoft.com/office/drawing/2014/main" id="{447A7F2E-B208-E9D5-D0F3-547349B6AE40}"/>
                  </a:ext>
                </a:extLst>
              </p:cNvPr>
              <p:cNvSpPr txBox="1"/>
              <p:nvPr/>
            </p:nvSpPr>
            <p:spPr>
              <a:xfrm>
                <a:off x="882678" y="4171882"/>
                <a:ext cx="4243790" cy="42437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2844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6400" kern="1200" dirty="0"/>
                  <a:t>Tableau de suivi des démarches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065721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11EDB9ED-925F-0662-0F84-B689CEC49383}"/>
              </a:ext>
            </a:extLst>
          </p:cNvPr>
          <p:cNvSpPr/>
          <p:nvPr/>
        </p:nvSpPr>
        <p:spPr>
          <a:xfrm>
            <a:off x="1664676" y="0"/>
            <a:ext cx="21054647" cy="10058397"/>
          </a:xfrm>
          <a:prstGeom prst="rect">
            <a:avLst/>
          </a:prstGeom>
          <a:solidFill>
            <a:srgbClr val="2399D6"/>
          </a:solidFill>
          <a:ln w="12700">
            <a:miter lim="400000"/>
          </a:ln>
          <a:effectLst/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PAEJ">
            <a:extLst>
              <a:ext uri="{FF2B5EF4-FFF2-40B4-BE49-F238E27FC236}">
                <a16:creationId xmlns:a16="http://schemas.microsoft.com/office/drawing/2014/main" id="{228C3048-A32D-98CC-A14B-2114F754CCC1}"/>
              </a:ext>
            </a:extLst>
          </p:cNvPr>
          <p:cNvSpPr/>
          <p:nvPr/>
        </p:nvSpPr>
        <p:spPr>
          <a:xfrm>
            <a:off x="9846807" y="5373242"/>
            <a:ext cx="4690386" cy="1988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457200">
              <a:lnSpc>
                <a:spcPct val="120000"/>
              </a:lnSpc>
              <a:defRPr sz="24000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sz="1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</a:p>
        </p:txBody>
      </p:sp>
      <p:sp>
        <p:nvSpPr>
          <p:cNvPr id="14" name="PAEJ">
            <a:extLst>
              <a:ext uri="{FF2B5EF4-FFF2-40B4-BE49-F238E27FC236}">
                <a16:creationId xmlns:a16="http://schemas.microsoft.com/office/drawing/2014/main" id="{DE208B1C-FC1B-4E31-20D6-66F8DA090588}"/>
              </a:ext>
            </a:extLst>
          </p:cNvPr>
          <p:cNvSpPr/>
          <p:nvPr/>
        </p:nvSpPr>
        <p:spPr>
          <a:xfrm>
            <a:off x="6457867" y="7258268"/>
            <a:ext cx="11419792" cy="1318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457200">
              <a:lnSpc>
                <a:spcPct val="120000"/>
              </a:lnSpc>
              <a:defRPr sz="24000">
                <a:solidFill>
                  <a:srgbClr val="009EE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VOTRE ATTENTION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21B1F17-1F22-A8CB-6127-959F98F09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064" y="1819066"/>
            <a:ext cx="5229874" cy="295265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34CAE59-EF57-0326-C71C-9A1948044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389" y="11314061"/>
            <a:ext cx="3631223" cy="168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071B8-5049-4C41-8DF1-54DB729DA46D}"/>
              </a:ext>
            </a:extLst>
          </p:cNvPr>
          <p:cNvSpPr/>
          <p:nvPr/>
        </p:nvSpPr>
        <p:spPr>
          <a:xfrm>
            <a:off x="9577064" y="9719120"/>
            <a:ext cx="5229874" cy="701484"/>
          </a:xfrm>
          <a:prstGeom prst="rect">
            <a:avLst/>
          </a:prstGeom>
          <a:solidFill>
            <a:srgbClr val="E522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060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A5A76-876D-C467-EF61-D21C8DD5FC9C}"/>
              </a:ext>
            </a:extLst>
          </p:cNvPr>
          <p:cNvGrpSpPr/>
          <p:nvPr/>
        </p:nvGrpSpPr>
        <p:grpSpPr>
          <a:xfrm>
            <a:off x="618497" y="0"/>
            <a:ext cx="4234858" cy="13716000"/>
            <a:chOff x="618497" y="0"/>
            <a:chExt cx="4234858" cy="137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8FBCEE-8FE4-7A7F-6D6D-45BA9962E819}"/>
                </a:ext>
              </a:extLst>
            </p:cNvPr>
            <p:cNvSpPr/>
            <p:nvPr/>
          </p:nvSpPr>
          <p:spPr>
            <a:xfrm>
              <a:off x="634033" y="0"/>
              <a:ext cx="4219322" cy="10303727"/>
            </a:xfrm>
            <a:prstGeom prst="rect">
              <a:avLst/>
            </a:prstGeom>
            <a:solidFill>
              <a:srgbClr val="EDF8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6747D-7698-1CE3-6D43-E3278AE3E14F}"/>
                </a:ext>
              </a:extLst>
            </p:cNvPr>
            <p:cNvSpPr/>
            <p:nvPr/>
          </p:nvSpPr>
          <p:spPr>
            <a:xfrm>
              <a:off x="618497" y="2790092"/>
              <a:ext cx="4219322" cy="10925908"/>
            </a:xfrm>
            <a:prstGeom prst="rect">
              <a:avLst/>
            </a:prstGeom>
            <a:solidFill>
              <a:srgbClr val="2399D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5C3232-A9A3-57B9-5FD2-F63199C5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578" y="11285168"/>
              <a:ext cx="2305420" cy="2305420"/>
            </a:xfrm>
            <a:prstGeom prst="rect">
              <a:avLst/>
            </a:prstGeom>
          </p:spPr>
        </p:pic>
        <p:sp>
          <p:nvSpPr>
            <p:cNvPr id="8" name="PAEJ">
              <a:extLst>
                <a:ext uri="{FF2B5EF4-FFF2-40B4-BE49-F238E27FC236}">
                  <a16:creationId xmlns:a16="http://schemas.microsoft.com/office/drawing/2014/main" id="{804A18FE-1CFD-05AD-7489-E371D5D5BD5F}"/>
                </a:ext>
              </a:extLst>
            </p:cNvPr>
            <p:cNvSpPr/>
            <p:nvPr/>
          </p:nvSpPr>
          <p:spPr>
            <a:xfrm>
              <a:off x="1295875" y="3929519"/>
              <a:ext cx="2864566" cy="14295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defTabSz="457200">
                <a:lnSpc>
                  <a:spcPct val="120000"/>
                </a:lnSpc>
                <a:defRPr sz="15400">
                  <a:solidFill>
                    <a:srgbClr val="009EE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3600" dirty="0">
                  <a:solidFill>
                    <a:schemeClr val="bg1"/>
                  </a:solidFill>
                </a:rPr>
                <a:t>Qu’est-ce que </a:t>
              </a:r>
            </a:p>
            <a:p>
              <a:r>
                <a:rPr lang="fr-FR" sz="3600" dirty="0">
                  <a:solidFill>
                    <a:schemeClr val="bg1"/>
                  </a:solidFill>
                </a:rPr>
                <a:t>l’alternance?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082ADE-6B4A-C55E-EE22-2289428B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145" y="950272"/>
              <a:ext cx="2640026" cy="1504531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554F46-818F-6CDF-F22E-FCDA71E3A9E2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3" name="Carré">
              <a:extLst>
                <a:ext uri="{FF2B5EF4-FFF2-40B4-BE49-F238E27FC236}">
                  <a16:creationId xmlns:a16="http://schemas.microsoft.com/office/drawing/2014/main" id="{81D8D9D9-B8CE-DF04-3DCE-515B24E6CEC6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5" name="Numéro de diapositive">
              <a:extLst>
                <a:ext uri="{FF2B5EF4-FFF2-40B4-BE49-F238E27FC236}">
                  <a16:creationId xmlns:a16="http://schemas.microsoft.com/office/drawing/2014/main" id="{491E3E2C-90DF-1605-369B-3F3B99E8FBC0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3</a:t>
              </a:fld>
              <a:endParaRPr lang="fr-FR" sz="2800" dirty="0"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EF7DB584-1EF6-62EF-618F-3FAFC0DB671F}"/>
              </a:ext>
            </a:extLst>
          </p:cNvPr>
          <p:cNvSpPr txBox="1"/>
          <p:nvPr/>
        </p:nvSpPr>
        <p:spPr>
          <a:xfrm>
            <a:off x="5596127" y="11947892"/>
            <a:ext cx="17603773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3200" dirty="0"/>
              <a:t>Retrouvez toutes les infos sur le site du Ministère du travail: https://www.alternance.emploi.gouv.fr/decouvrir-lalternance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609219-3A6B-DCEC-51B0-8C1419BA8595}"/>
              </a:ext>
            </a:extLst>
          </p:cNvPr>
          <p:cNvSpPr txBox="1"/>
          <p:nvPr/>
        </p:nvSpPr>
        <p:spPr>
          <a:xfrm>
            <a:off x="5399953" y="542092"/>
            <a:ext cx="18904714" cy="2452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Un ou une Alternant(e) est une personne qui alterne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des périodes en entreprise et des périodes de formation jusqu’à l’obtention d’un diplôme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A9421CB5-B4F9-B600-B0C1-C09447C42B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260558"/>
              </p:ext>
            </p:extLst>
          </p:nvPr>
        </p:nvGraphicFramePr>
        <p:xfrm>
          <a:off x="8431716" y="3173666"/>
          <a:ext cx="12259932" cy="8595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165812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A5A76-876D-C467-EF61-D21C8DD5FC9C}"/>
              </a:ext>
            </a:extLst>
          </p:cNvPr>
          <p:cNvGrpSpPr/>
          <p:nvPr/>
        </p:nvGrpSpPr>
        <p:grpSpPr>
          <a:xfrm>
            <a:off x="618497" y="0"/>
            <a:ext cx="4234858" cy="13716000"/>
            <a:chOff x="618497" y="0"/>
            <a:chExt cx="4234858" cy="137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8FBCEE-8FE4-7A7F-6D6D-45BA9962E819}"/>
                </a:ext>
              </a:extLst>
            </p:cNvPr>
            <p:cNvSpPr/>
            <p:nvPr/>
          </p:nvSpPr>
          <p:spPr>
            <a:xfrm>
              <a:off x="634033" y="0"/>
              <a:ext cx="4219322" cy="10303727"/>
            </a:xfrm>
            <a:prstGeom prst="rect">
              <a:avLst/>
            </a:prstGeom>
            <a:solidFill>
              <a:srgbClr val="EDF8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6747D-7698-1CE3-6D43-E3278AE3E14F}"/>
                </a:ext>
              </a:extLst>
            </p:cNvPr>
            <p:cNvSpPr/>
            <p:nvPr/>
          </p:nvSpPr>
          <p:spPr>
            <a:xfrm>
              <a:off x="618497" y="2790092"/>
              <a:ext cx="4219322" cy="10925908"/>
            </a:xfrm>
            <a:prstGeom prst="rect">
              <a:avLst/>
            </a:prstGeom>
            <a:solidFill>
              <a:srgbClr val="2399D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5C3232-A9A3-57B9-5FD2-F63199C5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578" y="11285168"/>
              <a:ext cx="2305420" cy="2305420"/>
            </a:xfrm>
            <a:prstGeom prst="rect">
              <a:avLst/>
            </a:prstGeom>
          </p:spPr>
        </p:pic>
        <p:sp>
          <p:nvSpPr>
            <p:cNvPr id="8" name="PAEJ">
              <a:extLst>
                <a:ext uri="{FF2B5EF4-FFF2-40B4-BE49-F238E27FC236}">
                  <a16:creationId xmlns:a16="http://schemas.microsoft.com/office/drawing/2014/main" id="{804A18FE-1CFD-05AD-7489-E371D5D5BD5F}"/>
                </a:ext>
              </a:extLst>
            </p:cNvPr>
            <p:cNvSpPr/>
            <p:nvPr/>
          </p:nvSpPr>
          <p:spPr>
            <a:xfrm>
              <a:off x="1127561" y="3929519"/>
              <a:ext cx="3201196" cy="14295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defTabSz="457200">
                <a:lnSpc>
                  <a:spcPct val="120000"/>
                </a:lnSpc>
                <a:defRPr sz="15400">
                  <a:solidFill>
                    <a:srgbClr val="009EE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3600" dirty="0">
                  <a:solidFill>
                    <a:schemeClr val="bg1"/>
                  </a:solidFill>
                </a:rPr>
                <a:t>Pourquoi choisir</a:t>
              </a:r>
            </a:p>
            <a:p>
              <a:r>
                <a:rPr lang="fr-FR" sz="3600" dirty="0">
                  <a:solidFill>
                    <a:schemeClr val="bg1"/>
                  </a:solidFill>
                </a:rPr>
                <a:t>l’alternance?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082ADE-6B4A-C55E-EE22-2289428B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145" y="950272"/>
              <a:ext cx="2640026" cy="1504531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554F46-818F-6CDF-F22E-FCDA71E3A9E2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3" name="Carré">
              <a:extLst>
                <a:ext uri="{FF2B5EF4-FFF2-40B4-BE49-F238E27FC236}">
                  <a16:creationId xmlns:a16="http://schemas.microsoft.com/office/drawing/2014/main" id="{81D8D9D9-B8CE-DF04-3DCE-515B24E6CEC6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5" name="Numéro de diapositive">
              <a:extLst>
                <a:ext uri="{FF2B5EF4-FFF2-40B4-BE49-F238E27FC236}">
                  <a16:creationId xmlns:a16="http://schemas.microsoft.com/office/drawing/2014/main" id="{491E3E2C-90DF-1605-369B-3F3B99E8FBC0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4</a:t>
              </a:fld>
              <a:endParaRPr lang="fr-FR" sz="2800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F403F32-4CBD-2491-E9E1-DECD4FCB6A1C}"/>
              </a:ext>
            </a:extLst>
          </p:cNvPr>
          <p:cNvGrpSpPr/>
          <p:nvPr/>
        </p:nvGrpSpPr>
        <p:grpSpPr>
          <a:xfrm>
            <a:off x="6887705" y="488469"/>
            <a:ext cx="14789427" cy="6858000"/>
            <a:chOff x="7336885" y="84844"/>
            <a:chExt cx="14789427" cy="6858000"/>
          </a:xfrm>
        </p:grpSpPr>
        <p:graphicFrame>
          <p:nvGraphicFramePr>
            <p:cNvPr id="15" name="Diagramme 14">
              <a:extLst>
                <a:ext uri="{FF2B5EF4-FFF2-40B4-BE49-F238E27FC236}">
                  <a16:creationId xmlns:a16="http://schemas.microsoft.com/office/drawing/2014/main" id="{BFD1E10E-24A3-2427-363A-7AD75ABE9B9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32230482"/>
                </p:ext>
              </p:extLst>
            </p:nvPr>
          </p:nvGraphicFramePr>
          <p:xfrm>
            <a:off x="7336885" y="84844"/>
            <a:ext cx="14789427" cy="685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6" name="Croix 15">
              <a:extLst>
                <a:ext uri="{FF2B5EF4-FFF2-40B4-BE49-F238E27FC236}">
                  <a16:creationId xmlns:a16="http://schemas.microsoft.com/office/drawing/2014/main" id="{3D4486D7-F9AE-2133-A48F-39F1078EBF75}"/>
                </a:ext>
              </a:extLst>
            </p:cNvPr>
            <p:cNvSpPr/>
            <p:nvPr/>
          </p:nvSpPr>
          <p:spPr>
            <a:xfrm>
              <a:off x="11734800" y="4896997"/>
              <a:ext cx="914400" cy="914400"/>
            </a:xfrm>
            <a:prstGeom prst="plus">
              <a:avLst/>
            </a:prstGeom>
            <a:solidFill>
              <a:schemeClr val="tx1"/>
            </a:solidFill>
            <a:ln w="57150" cap="flat">
              <a:solidFill>
                <a:schemeClr val="bg1"/>
              </a:solidFill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Croix 16">
              <a:extLst>
                <a:ext uri="{FF2B5EF4-FFF2-40B4-BE49-F238E27FC236}">
                  <a16:creationId xmlns:a16="http://schemas.microsoft.com/office/drawing/2014/main" id="{F51FBDD8-3964-A7F0-2AF7-C72B5BB7D257}"/>
                </a:ext>
              </a:extLst>
            </p:cNvPr>
            <p:cNvSpPr/>
            <p:nvPr/>
          </p:nvSpPr>
          <p:spPr>
            <a:xfrm>
              <a:off x="16847429" y="4891429"/>
              <a:ext cx="914400" cy="919968"/>
            </a:xfrm>
            <a:prstGeom prst="plus">
              <a:avLst/>
            </a:prstGeom>
            <a:solidFill>
              <a:schemeClr val="tx1"/>
            </a:solidFill>
            <a:ln w="57150" cap="flat">
              <a:solidFill>
                <a:schemeClr val="bg1"/>
              </a:solidFill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endParaRPr lang="fr-FR" sz="3200">
                <a:solidFill>
                  <a:srgbClr val="FFFFFF"/>
                </a:solidFill>
              </a:endParaRP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D60F4337-3D74-FF69-251C-FEF1B4039F8D}"/>
              </a:ext>
            </a:extLst>
          </p:cNvPr>
          <p:cNvSpPr txBox="1"/>
          <p:nvPr/>
        </p:nvSpPr>
        <p:spPr>
          <a:xfrm>
            <a:off x="-1056155" y="8217178"/>
            <a:ext cx="14442460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u="sng" dirty="0"/>
              <a:t>Si j</a:t>
            </a:r>
            <a:r>
              <a:rPr kumimoji="0" lang="fr-FR" sz="5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 souhaite…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4A88706-F9B8-AD4C-ECC7-7490F748BACF}"/>
              </a:ext>
            </a:extLst>
          </p:cNvPr>
          <p:cNvSpPr txBox="1"/>
          <p:nvPr/>
        </p:nvSpPr>
        <p:spPr>
          <a:xfrm>
            <a:off x="17761829" y="10517163"/>
            <a:ext cx="6067989" cy="2452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u="sng" dirty="0"/>
              <a:t>… </a:t>
            </a:r>
            <a:r>
              <a:rPr kumimoji="0" lang="fr-FR" sz="5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Alors, je peux me lancer dans un projet d’alternance!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F4B3099-B994-65FB-0F5E-A8F23CCEED95}"/>
              </a:ext>
            </a:extLst>
          </p:cNvPr>
          <p:cNvGrpSpPr/>
          <p:nvPr/>
        </p:nvGrpSpPr>
        <p:grpSpPr>
          <a:xfrm>
            <a:off x="3645663" y="9762497"/>
            <a:ext cx="17630017" cy="1660947"/>
            <a:chOff x="3974847" y="9526900"/>
            <a:chExt cx="17630017" cy="166094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7AD20A7-E840-D23F-AA8A-00B7461094EC}"/>
                </a:ext>
              </a:extLst>
            </p:cNvPr>
            <p:cNvSpPr/>
            <p:nvPr/>
          </p:nvSpPr>
          <p:spPr>
            <a:xfrm rot="20348368">
              <a:off x="3974847" y="9526900"/>
              <a:ext cx="1409552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Me former, Obtenir un diplôme ou une qualification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2EE0655-12B5-EBCF-59B4-69B4DE1F768E}"/>
                </a:ext>
              </a:extLst>
            </p:cNvPr>
            <p:cNvSpPr/>
            <p:nvPr/>
          </p:nvSpPr>
          <p:spPr>
            <a:xfrm rot="20301262">
              <a:off x="7618343" y="9676337"/>
              <a:ext cx="13986521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FFC000"/>
                  </a:solidFill>
                </a:rPr>
                <a:t>Travailler, Acquérir de l’expérience professionnelle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AD70D24-084C-9FC4-B5F1-4816AF9D854E}"/>
                </a:ext>
              </a:extLst>
            </p:cNvPr>
            <p:cNvSpPr/>
            <p:nvPr/>
          </p:nvSpPr>
          <p:spPr>
            <a:xfrm rot="20224703">
              <a:off x="12700997" y="10326073"/>
              <a:ext cx="779732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7030A0"/>
                  </a:solidFill>
                </a:rPr>
                <a:t>Percevoir une rémunération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99082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A5A76-876D-C467-EF61-D21C8DD5FC9C}"/>
              </a:ext>
            </a:extLst>
          </p:cNvPr>
          <p:cNvGrpSpPr/>
          <p:nvPr/>
        </p:nvGrpSpPr>
        <p:grpSpPr>
          <a:xfrm>
            <a:off x="618497" y="0"/>
            <a:ext cx="4234858" cy="13716000"/>
            <a:chOff x="618497" y="0"/>
            <a:chExt cx="4234858" cy="137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8FBCEE-8FE4-7A7F-6D6D-45BA9962E819}"/>
                </a:ext>
              </a:extLst>
            </p:cNvPr>
            <p:cNvSpPr/>
            <p:nvPr/>
          </p:nvSpPr>
          <p:spPr>
            <a:xfrm>
              <a:off x="634033" y="0"/>
              <a:ext cx="4219322" cy="10303727"/>
            </a:xfrm>
            <a:prstGeom prst="rect">
              <a:avLst/>
            </a:prstGeom>
            <a:solidFill>
              <a:srgbClr val="EDF8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6747D-7698-1CE3-6D43-E3278AE3E14F}"/>
                </a:ext>
              </a:extLst>
            </p:cNvPr>
            <p:cNvSpPr/>
            <p:nvPr/>
          </p:nvSpPr>
          <p:spPr>
            <a:xfrm>
              <a:off x="618497" y="2790092"/>
              <a:ext cx="4219322" cy="10925908"/>
            </a:xfrm>
            <a:prstGeom prst="rect">
              <a:avLst/>
            </a:prstGeom>
            <a:solidFill>
              <a:srgbClr val="2399D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5C3232-A9A3-57B9-5FD2-F63199C5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578" y="11285168"/>
              <a:ext cx="2305420" cy="2305420"/>
            </a:xfrm>
            <a:prstGeom prst="rect">
              <a:avLst/>
            </a:prstGeom>
          </p:spPr>
        </p:pic>
        <p:sp>
          <p:nvSpPr>
            <p:cNvPr id="8" name="PAEJ">
              <a:extLst>
                <a:ext uri="{FF2B5EF4-FFF2-40B4-BE49-F238E27FC236}">
                  <a16:creationId xmlns:a16="http://schemas.microsoft.com/office/drawing/2014/main" id="{804A18FE-1CFD-05AD-7489-E371D5D5BD5F}"/>
                </a:ext>
              </a:extLst>
            </p:cNvPr>
            <p:cNvSpPr/>
            <p:nvPr/>
          </p:nvSpPr>
          <p:spPr>
            <a:xfrm>
              <a:off x="1586823" y="4261918"/>
              <a:ext cx="2282675" cy="7647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defTabSz="457200">
                <a:lnSpc>
                  <a:spcPct val="120000"/>
                </a:lnSpc>
                <a:defRPr sz="15400">
                  <a:solidFill>
                    <a:srgbClr val="009EE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3600" dirty="0">
                  <a:solidFill>
                    <a:schemeClr val="bg1"/>
                  </a:solidFill>
                </a:rPr>
                <a:t>Les Acteurs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082ADE-6B4A-C55E-EE22-2289428B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145" y="950272"/>
              <a:ext cx="2640026" cy="1504531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554F46-818F-6CDF-F22E-FCDA71E3A9E2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3" name="Carré">
              <a:extLst>
                <a:ext uri="{FF2B5EF4-FFF2-40B4-BE49-F238E27FC236}">
                  <a16:creationId xmlns:a16="http://schemas.microsoft.com/office/drawing/2014/main" id="{81D8D9D9-B8CE-DF04-3DCE-515B24E6CEC6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5" name="Numéro de diapositive">
              <a:extLst>
                <a:ext uri="{FF2B5EF4-FFF2-40B4-BE49-F238E27FC236}">
                  <a16:creationId xmlns:a16="http://schemas.microsoft.com/office/drawing/2014/main" id="{491E3E2C-90DF-1605-369B-3F3B99E8FBC0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5</a:t>
              </a:fld>
              <a:endParaRPr lang="fr-FR" sz="2800" dirty="0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3B46454E-D8F5-038C-E94F-7DC81637C81D}"/>
              </a:ext>
            </a:extLst>
          </p:cNvPr>
          <p:cNvSpPr txBox="1"/>
          <p:nvPr/>
        </p:nvSpPr>
        <p:spPr>
          <a:xfrm>
            <a:off x="5041737" y="481411"/>
            <a:ext cx="19269687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L’alternance, se concrétise par la signature d’un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000" b="1" i="0" u="sng" strike="noStrike" cap="all" spc="0" normalizeH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contrat de travail</a:t>
            </a:r>
            <a:r>
              <a:rPr kumimoji="0" lang="fr-FR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 On devient </a:t>
            </a:r>
            <a:r>
              <a:rPr kumimoji="0" lang="fr-FR" sz="5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salarié</a:t>
            </a:r>
            <a:r>
              <a:rPr kumimoji="0" lang="fr-FR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d’une entreprise.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62FFB656-40CF-D431-CC5A-CAA6C9632E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118932"/>
              </p:ext>
            </p:extLst>
          </p:nvPr>
        </p:nvGraphicFramePr>
        <p:xfrm>
          <a:off x="10892010" y="2313779"/>
          <a:ext cx="7617132" cy="682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FFF3F22F-C8D4-C473-B3D8-8580FEE4F759}"/>
              </a:ext>
            </a:extLst>
          </p:cNvPr>
          <p:cNvSpPr txBox="1"/>
          <p:nvPr/>
        </p:nvSpPr>
        <p:spPr>
          <a:xfrm>
            <a:off x="4140404" y="8176631"/>
            <a:ext cx="9254837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Il existe 2 types de contrats: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8E1B8350-5433-4086-DE14-BE7BBE971A41}"/>
              </a:ext>
            </a:extLst>
          </p:cNvPr>
          <p:cNvGrpSpPr/>
          <p:nvPr/>
        </p:nvGrpSpPr>
        <p:grpSpPr>
          <a:xfrm>
            <a:off x="4924079" y="9420154"/>
            <a:ext cx="18871717" cy="3502580"/>
            <a:chOff x="6487964" y="9887779"/>
            <a:chExt cx="16294460" cy="2108077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5164B99-AFCC-D227-EFE3-60B64FC94EC8}"/>
                </a:ext>
              </a:extLst>
            </p:cNvPr>
            <p:cNvGrpSpPr/>
            <p:nvPr/>
          </p:nvGrpSpPr>
          <p:grpSpPr>
            <a:xfrm>
              <a:off x="6487964" y="9887779"/>
              <a:ext cx="7617132" cy="2081760"/>
              <a:chOff x="6486795" y="9199418"/>
              <a:chExt cx="7617132" cy="2937164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9" name="Rectangle : coins arrondis 28">
                <a:extLst>
                  <a:ext uri="{FF2B5EF4-FFF2-40B4-BE49-F238E27FC236}">
                    <a16:creationId xmlns:a16="http://schemas.microsoft.com/office/drawing/2014/main" id="{BDAF22BC-C792-2183-6DB2-12495C0A2DCF}"/>
                  </a:ext>
                </a:extLst>
              </p:cNvPr>
              <p:cNvSpPr/>
              <p:nvPr/>
            </p:nvSpPr>
            <p:spPr>
              <a:xfrm>
                <a:off x="6486795" y="9199418"/>
                <a:ext cx="7617132" cy="2937164"/>
              </a:xfrm>
              <a:prstGeom prst="roundRect">
                <a:avLst/>
              </a:prstGeom>
              <a:grpFill/>
              <a:ln w="127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27E7A3DA-1310-FA61-6A4F-53B8324F892F}"/>
                  </a:ext>
                </a:extLst>
              </p:cNvPr>
              <p:cNvSpPr txBox="1"/>
              <p:nvPr/>
            </p:nvSpPr>
            <p:spPr>
              <a:xfrm>
                <a:off x="6486795" y="9716036"/>
                <a:ext cx="7617132" cy="1683152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5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Le CONTRAT de PROFESSIONNALISATION</a:t>
                </a: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C878C68A-93B2-DCBA-DBFA-BFA8649DA39B}"/>
                </a:ext>
              </a:extLst>
            </p:cNvPr>
            <p:cNvGrpSpPr/>
            <p:nvPr/>
          </p:nvGrpSpPr>
          <p:grpSpPr>
            <a:xfrm>
              <a:off x="15165292" y="9914096"/>
              <a:ext cx="7617132" cy="2081760"/>
              <a:chOff x="6486795" y="9282545"/>
              <a:chExt cx="7617132" cy="2937164"/>
            </a:xfrm>
            <a:solidFill>
              <a:srgbClr val="0070C0"/>
            </a:solidFill>
          </p:grpSpPr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A969F621-8921-93B9-E52E-5B9BF15B9E03}"/>
                  </a:ext>
                </a:extLst>
              </p:cNvPr>
              <p:cNvSpPr/>
              <p:nvPr/>
            </p:nvSpPr>
            <p:spPr>
              <a:xfrm>
                <a:off x="6486795" y="9282545"/>
                <a:ext cx="7617132" cy="2937164"/>
              </a:xfrm>
              <a:prstGeom prst="roundRect">
                <a:avLst/>
              </a:prstGeom>
              <a:grpFill/>
              <a:ln w="127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A48BE616-5F4E-5AB1-408D-1F4796F3B564}"/>
                  </a:ext>
                </a:extLst>
              </p:cNvPr>
              <p:cNvSpPr txBox="1"/>
              <p:nvPr/>
            </p:nvSpPr>
            <p:spPr>
              <a:xfrm>
                <a:off x="6486795" y="9716036"/>
                <a:ext cx="7617132" cy="1683152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5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Le CONTRAT d’APPRENTISSAGE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5026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A5A76-876D-C467-EF61-D21C8DD5FC9C}"/>
              </a:ext>
            </a:extLst>
          </p:cNvPr>
          <p:cNvGrpSpPr/>
          <p:nvPr/>
        </p:nvGrpSpPr>
        <p:grpSpPr>
          <a:xfrm>
            <a:off x="618497" y="0"/>
            <a:ext cx="4234858" cy="13716000"/>
            <a:chOff x="618497" y="0"/>
            <a:chExt cx="4234858" cy="137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8FBCEE-8FE4-7A7F-6D6D-45BA9962E819}"/>
                </a:ext>
              </a:extLst>
            </p:cNvPr>
            <p:cNvSpPr/>
            <p:nvPr/>
          </p:nvSpPr>
          <p:spPr>
            <a:xfrm>
              <a:off x="634033" y="0"/>
              <a:ext cx="4219322" cy="10303727"/>
            </a:xfrm>
            <a:prstGeom prst="rect">
              <a:avLst/>
            </a:prstGeom>
            <a:solidFill>
              <a:srgbClr val="EDF8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6747D-7698-1CE3-6D43-E3278AE3E14F}"/>
                </a:ext>
              </a:extLst>
            </p:cNvPr>
            <p:cNvSpPr/>
            <p:nvPr/>
          </p:nvSpPr>
          <p:spPr>
            <a:xfrm>
              <a:off x="618497" y="2790092"/>
              <a:ext cx="4219322" cy="10925908"/>
            </a:xfrm>
            <a:prstGeom prst="rect">
              <a:avLst/>
            </a:prstGeom>
            <a:solidFill>
              <a:srgbClr val="2399D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5C3232-A9A3-57B9-5FD2-F63199C5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578" y="11285168"/>
              <a:ext cx="2305420" cy="2305420"/>
            </a:xfrm>
            <a:prstGeom prst="rect">
              <a:avLst/>
            </a:prstGeom>
          </p:spPr>
        </p:pic>
        <p:sp>
          <p:nvSpPr>
            <p:cNvPr id="8" name="PAEJ">
              <a:extLst>
                <a:ext uri="{FF2B5EF4-FFF2-40B4-BE49-F238E27FC236}">
                  <a16:creationId xmlns:a16="http://schemas.microsoft.com/office/drawing/2014/main" id="{804A18FE-1CFD-05AD-7489-E371D5D5BD5F}"/>
                </a:ext>
              </a:extLst>
            </p:cNvPr>
            <p:cNvSpPr/>
            <p:nvPr/>
          </p:nvSpPr>
          <p:spPr>
            <a:xfrm>
              <a:off x="1042416" y="3264722"/>
              <a:ext cx="3383280" cy="27591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 defTabSz="457200">
                <a:lnSpc>
                  <a:spcPct val="120000"/>
                </a:lnSpc>
                <a:defRPr sz="15400">
                  <a:solidFill>
                    <a:srgbClr val="009EE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3600" dirty="0">
                  <a:solidFill>
                    <a:schemeClr val="bg1"/>
                  </a:solidFill>
                </a:rPr>
                <a:t>Différences entre contrat pro et contrat d’apprentissage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082ADE-6B4A-C55E-EE22-2289428B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145" y="950272"/>
              <a:ext cx="2640026" cy="1504531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554F46-818F-6CDF-F22E-FCDA71E3A9E2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3" name="Carré">
              <a:extLst>
                <a:ext uri="{FF2B5EF4-FFF2-40B4-BE49-F238E27FC236}">
                  <a16:creationId xmlns:a16="http://schemas.microsoft.com/office/drawing/2014/main" id="{81D8D9D9-B8CE-DF04-3DCE-515B24E6CEC6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5" name="Numéro de diapositive">
              <a:extLst>
                <a:ext uri="{FF2B5EF4-FFF2-40B4-BE49-F238E27FC236}">
                  <a16:creationId xmlns:a16="http://schemas.microsoft.com/office/drawing/2014/main" id="{491E3E2C-90DF-1605-369B-3F3B99E8FBC0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6</a:t>
              </a:fld>
              <a:endParaRPr lang="fr-FR" sz="2800" dirty="0"/>
            </a:p>
          </p:txBody>
        </p:sp>
      </p:grpSp>
      <p:graphicFrame>
        <p:nvGraphicFramePr>
          <p:cNvPr id="12" name="Tableau 2">
            <a:extLst>
              <a:ext uri="{FF2B5EF4-FFF2-40B4-BE49-F238E27FC236}">
                <a16:creationId xmlns:a16="http://schemas.microsoft.com/office/drawing/2014/main" id="{2051789C-F73F-C782-7735-8CFA84AF3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46401"/>
              </p:ext>
            </p:extLst>
          </p:nvPr>
        </p:nvGraphicFramePr>
        <p:xfrm>
          <a:off x="5769127" y="1893987"/>
          <a:ext cx="17206728" cy="1094196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227502">
                  <a:extLst>
                    <a:ext uri="{9D8B030D-6E8A-4147-A177-3AD203B41FA5}">
                      <a16:colId xmlns:a16="http://schemas.microsoft.com/office/drawing/2014/main" val="1075745296"/>
                    </a:ext>
                  </a:extLst>
                </a:gridCol>
                <a:gridCol w="6270315">
                  <a:extLst>
                    <a:ext uri="{9D8B030D-6E8A-4147-A177-3AD203B41FA5}">
                      <a16:colId xmlns:a16="http://schemas.microsoft.com/office/drawing/2014/main" val="2354769312"/>
                    </a:ext>
                  </a:extLst>
                </a:gridCol>
                <a:gridCol w="6708911">
                  <a:extLst>
                    <a:ext uri="{9D8B030D-6E8A-4147-A177-3AD203B41FA5}">
                      <a16:colId xmlns:a16="http://schemas.microsoft.com/office/drawing/2014/main" val="3735637119"/>
                    </a:ext>
                  </a:extLst>
                </a:gridCol>
              </a:tblGrid>
              <a:tr h="74776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3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CONTRAT de PROFESSIONNALISATION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3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CONTRAT d’APPRENTISSAGE</a:t>
                      </a:r>
                      <a:endParaRPr lang="fr-F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322816"/>
                  </a:ext>
                </a:extLst>
              </a:tr>
              <a:tr h="883561">
                <a:tc>
                  <a:txBody>
                    <a:bodyPr/>
                    <a:lstStyle/>
                    <a:p>
                      <a:r>
                        <a:rPr lang="fr-FR" sz="3600" b="1" dirty="0"/>
                        <a:t>Objectif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dirty="0"/>
                        <a:t>Acquérir une qualification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/>
                        <a:t>Obtenir un diplôme ou titre pro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153502"/>
                  </a:ext>
                </a:extLst>
              </a:tr>
              <a:tr h="883561">
                <a:tc>
                  <a:txBody>
                    <a:bodyPr/>
                    <a:lstStyle/>
                    <a:p>
                      <a:r>
                        <a:rPr lang="fr-FR" sz="3600" b="1" dirty="0"/>
                        <a:t>Age bénéficiaire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dirty="0"/>
                        <a:t>A partir de 16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/>
                        <a:t>De 15 à 29 ans (dérogation pour publics spécifiques)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9451"/>
                  </a:ext>
                </a:extLst>
              </a:tr>
              <a:tr h="621739">
                <a:tc>
                  <a:txBody>
                    <a:bodyPr/>
                    <a:lstStyle/>
                    <a:p>
                      <a:r>
                        <a:rPr lang="fr-FR" sz="3600" b="1" dirty="0"/>
                        <a:t>Durée du Contrat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/>
                        <a:t>CDD 6 à 12 mois ou CDI</a:t>
                      </a:r>
                    </a:p>
                    <a:p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/>
                        <a:t>CDD 6 à 36 mois ou CDI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418116"/>
                  </a:ext>
                </a:extLst>
              </a:tr>
              <a:tr h="427610">
                <a:tc>
                  <a:txBody>
                    <a:bodyPr/>
                    <a:lstStyle/>
                    <a:p>
                      <a:r>
                        <a:rPr lang="fr-FR" sz="3600" b="1" dirty="0"/>
                        <a:t>Employeur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dirty="0"/>
                        <a:t>Secteur Privé uniquement</a:t>
                      </a:r>
                    </a:p>
                    <a:p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/>
                        <a:t>Secteur Privé ou public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56003"/>
                  </a:ext>
                </a:extLst>
              </a:tr>
              <a:tr h="427610">
                <a:tc>
                  <a:txBody>
                    <a:bodyPr/>
                    <a:lstStyle/>
                    <a:p>
                      <a:r>
                        <a:rPr lang="fr-FR" sz="3600" b="1" dirty="0"/>
                        <a:t>Suivi en entreprise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dirty="0"/>
                        <a:t>Tuteur</a:t>
                      </a:r>
                    </a:p>
                    <a:p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/>
                        <a:t>Maître d’Apprentissage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755060"/>
                  </a:ext>
                </a:extLst>
              </a:tr>
              <a:tr h="427610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Période Essai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30 j calendaires (Maxi)</a:t>
                      </a:r>
                    </a:p>
                    <a:p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/>
                        <a:t>45j </a:t>
                      </a:r>
                      <a:r>
                        <a:rPr lang="fr-FR" sz="3600" u="sng" dirty="0"/>
                        <a:t>en entreprise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863067"/>
                  </a:ext>
                </a:extLst>
              </a:tr>
              <a:tr h="427610">
                <a:tc>
                  <a:txBody>
                    <a:bodyPr/>
                    <a:lstStyle/>
                    <a:p>
                      <a:r>
                        <a:rPr lang="fr-FR" sz="3600" b="1" dirty="0"/>
                        <a:t>Salaire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/>
                        <a:t>Entre 55 et 100% du SMIC</a:t>
                      </a:r>
                    </a:p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>
                          <a:hlinkClick r:id="rId5" action="ppaction://hlinksldjump"/>
                        </a:rPr>
                        <a:t>Grille de salaire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/>
                        <a:t>Entre 27% et 100% du SMIC</a:t>
                      </a:r>
                    </a:p>
                    <a:p>
                      <a:r>
                        <a:rPr lang="fr-FR" sz="3600" dirty="0">
                          <a:hlinkClick r:id="rId6" action="ppaction://hlinksldjump"/>
                        </a:rPr>
                        <a:t>Grille de salaire</a:t>
                      </a:r>
                      <a:endParaRPr lang="fr-F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042697"/>
                  </a:ext>
                </a:extLst>
              </a:tr>
              <a:tr h="427610">
                <a:tc>
                  <a:txBody>
                    <a:bodyPr/>
                    <a:lstStyle/>
                    <a:p>
                      <a:r>
                        <a:rPr lang="fr-FR" sz="3600" b="1" dirty="0"/>
                        <a:t>Durée de la Formation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/>
                        <a:t>Mini entre 15 et 25% de durée du contrat</a:t>
                      </a:r>
                    </a:p>
                    <a:p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/>
                        <a:t>Mini 25% de la durée du contrat</a:t>
                      </a:r>
                    </a:p>
                    <a:p>
                      <a:endParaRPr lang="fr-F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979400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5055F69D-7F7A-AD26-AA3C-5C9BE894ABE8}"/>
              </a:ext>
            </a:extLst>
          </p:cNvPr>
          <p:cNvSpPr txBox="1"/>
          <p:nvPr/>
        </p:nvSpPr>
        <p:spPr>
          <a:xfrm>
            <a:off x="4140404" y="592150"/>
            <a:ext cx="14239036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Il existe 2 types de contrats en alternance:</a:t>
            </a:r>
          </a:p>
        </p:txBody>
      </p:sp>
    </p:spTree>
    <p:extLst>
      <p:ext uri="{BB962C8B-B14F-4D97-AF65-F5344CB8AC3E}">
        <p14:creationId xmlns:p14="http://schemas.microsoft.com/office/powerpoint/2010/main" val="19034954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A5A76-876D-C467-EF61-D21C8DD5FC9C}"/>
              </a:ext>
            </a:extLst>
          </p:cNvPr>
          <p:cNvGrpSpPr/>
          <p:nvPr/>
        </p:nvGrpSpPr>
        <p:grpSpPr>
          <a:xfrm>
            <a:off x="618497" y="0"/>
            <a:ext cx="4234858" cy="13716000"/>
            <a:chOff x="618497" y="0"/>
            <a:chExt cx="4234858" cy="137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8FBCEE-8FE4-7A7F-6D6D-45BA9962E819}"/>
                </a:ext>
              </a:extLst>
            </p:cNvPr>
            <p:cNvSpPr/>
            <p:nvPr/>
          </p:nvSpPr>
          <p:spPr>
            <a:xfrm>
              <a:off x="634033" y="0"/>
              <a:ext cx="4219322" cy="10303727"/>
            </a:xfrm>
            <a:prstGeom prst="rect">
              <a:avLst/>
            </a:prstGeom>
            <a:solidFill>
              <a:srgbClr val="EDF8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6747D-7698-1CE3-6D43-E3278AE3E14F}"/>
                </a:ext>
              </a:extLst>
            </p:cNvPr>
            <p:cNvSpPr/>
            <p:nvPr/>
          </p:nvSpPr>
          <p:spPr>
            <a:xfrm>
              <a:off x="618497" y="2790092"/>
              <a:ext cx="4219322" cy="10925908"/>
            </a:xfrm>
            <a:prstGeom prst="rect">
              <a:avLst/>
            </a:prstGeom>
            <a:solidFill>
              <a:srgbClr val="2399D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5C3232-A9A3-57B9-5FD2-F63199C5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578" y="11285168"/>
              <a:ext cx="2305420" cy="2305420"/>
            </a:xfrm>
            <a:prstGeom prst="rect">
              <a:avLst/>
            </a:prstGeom>
          </p:spPr>
        </p:pic>
        <p:sp>
          <p:nvSpPr>
            <p:cNvPr id="8" name="PAEJ">
              <a:extLst>
                <a:ext uri="{FF2B5EF4-FFF2-40B4-BE49-F238E27FC236}">
                  <a16:creationId xmlns:a16="http://schemas.microsoft.com/office/drawing/2014/main" id="{804A18FE-1CFD-05AD-7489-E371D5D5BD5F}"/>
                </a:ext>
              </a:extLst>
            </p:cNvPr>
            <p:cNvSpPr/>
            <p:nvPr/>
          </p:nvSpPr>
          <p:spPr>
            <a:xfrm>
              <a:off x="1042416" y="3597120"/>
              <a:ext cx="3383280" cy="20943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 defTabSz="457200">
                <a:lnSpc>
                  <a:spcPct val="120000"/>
                </a:lnSpc>
                <a:defRPr sz="15400">
                  <a:solidFill>
                    <a:srgbClr val="009EE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3600" dirty="0">
                  <a:solidFill>
                    <a:schemeClr val="bg1"/>
                  </a:solidFill>
                </a:rPr>
                <a:t>Quel salaire </a:t>
              </a:r>
            </a:p>
            <a:p>
              <a:r>
                <a:rPr lang="fr-FR" sz="3600" dirty="0">
                  <a:solidFill>
                    <a:schemeClr val="bg1"/>
                  </a:solidFill>
                </a:rPr>
                <a:t>pour</a:t>
              </a:r>
            </a:p>
            <a:p>
              <a:r>
                <a:rPr lang="fr-FR" sz="3600" dirty="0">
                  <a:solidFill>
                    <a:schemeClr val="bg1"/>
                  </a:solidFill>
                </a:rPr>
                <a:t> un apprenti?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082ADE-6B4A-C55E-EE22-2289428B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145" y="950272"/>
              <a:ext cx="2640026" cy="1504531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554F46-818F-6CDF-F22E-FCDA71E3A9E2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3" name="Carré">
              <a:extLst>
                <a:ext uri="{FF2B5EF4-FFF2-40B4-BE49-F238E27FC236}">
                  <a16:creationId xmlns:a16="http://schemas.microsoft.com/office/drawing/2014/main" id="{81D8D9D9-B8CE-DF04-3DCE-515B24E6CEC6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5" name="Numéro de diapositive">
              <a:extLst>
                <a:ext uri="{FF2B5EF4-FFF2-40B4-BE49-F238E27FC236}">
                  <a16:creationId xmlns:a16="http://schemas.microsoft.com/office/drawing/2014/main" id="{491E3E2C-90DF-1605-369B-3F3B99E8FBC0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7</a:t>
              </a:fld>
              <a:endParaRPr lang="fr-FR" sz="2800" dirty="0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EC5A6F3C-7ACE-E859-84EC-D0E9C268935A}"/>
              </a:ext>
            </a:extLst>
          </p:cNvPr>
          <p:cNvSpPr txBox="1"/>
          <p:nvPr/>
        </p:nvSpPr>
        <p:spPr>
          <a:xfrm>
            <a:off x="5309184" y="950272"/>
            <a:ext cx="18560620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Le salaire de l’apprenti dépend de son âge et de l’année de contrat.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57F1A8-EF5D-8220-2E56-F64BD50871E1}"/>
              </a:ext>
            </a:extLst>
          </p:cNvPr>
          <p:cNvSpPr/>
          <p:nvPr/>
        </p:nvSpPr>
        <p:spPr>
          <a:xfrm>
            <a:off x="5766713" y="11319252"/>
            <a:ext cx="17433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/>
              <a:t>Les conventions ou accords de branche peuvent prévoir des rémunérations plus élevées pour l’apprenti.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FA3FD50-F01C-4E33-C517-F97F1BAF8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505" y="3049769"/>
            <a:ext cx="17328711" cy="708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742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A5A76-876D-C467-EF61-D21C8DD5FC9C}"/>
              </a:ext>
            </a:extLst>
          </p:cNvPr>
          <p:cNvGrpSpPr/>
          <p:nvPr/>
        </p:nvGrpSpPr>
        <p:grpSpPr>
          <a:xfrm>
            <a:off x="618497" y="0"/>
            <a:ext cx="4234858" cy="13716000"/>
            <a:chOff x="618497" y="0"/>
            <a:chExt cx="4234858" cy="137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8FBCEE-8FE4-7A7F-6D6D-45BA9962E819}"/>
                </a:ext>
              </a:extLst>
            </p:cNvPr>
            <p:cNvSpPr/>
            <p:nvPr/>
          </p:nvSpPr>
          <p:spPr>
            <a:xfrm>
              <a:off x="634033" y="0"/>
              <a:ext cx="4219322" cy="10303727"/>
            </a:xfrm>
            <a:prstGeom prst="rect">
              <a:avLst/>
            </a:prstGeom>
            <a:solidFill>
              <a:srgbClr val="EDF8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6747D-7698-1CE3-6D43-E3278AE3E14F}"/>
                </a:ext>
              </a:extLst>
            </p:cNvPr>
            <p:cNvSpPr/>
            <p:nvPr/>
          </p:nvSpPr>
          <p:spPr>
            <a:xfrm>
              <a:off x="618497" y="2790092"/>
              <a:ext cx="4219322" cy="10925908"/>
            </a:xfrm>
            <a:prstGeom prst="rect">
              <a:avLst/>
            </a:prstGeom>
            <a:solidFill>
              <a:srgbClr val="2399D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5C3232-A9A3-57B9-5FD2-F63199C5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578" y="11285168"/>
              <a:ext cx="2305420" cy="2305420"/>
            </a:xfrm>
            <a:prstGeom prst="rect">
              <a:avLst/>
            </a:prstGeom>
          </p:spPr>
        </p:pic>
        <p:sp>
          <p:nvSpPr>
            <p:cNvPr id="8" name="PAEJ">
              <a:extLst>
                <a:ext uri="{FF2B5EF4-FFF2-40B4-BE49-F238E27FC236}">
                  <a16:creationId xmlns:a16="http://schemas.microsoft.com/office/drawing/2014/main" id="{804A18FE-1CFD-05AD-7489-E371D5D5BD5F}"/>
                </a:ext>
              </a:extLst>
            </p:cNvPr>
            <p:cNvSpPr/>
            <p:nvPr/>
          </p:nvSpPr>
          <p:spPr>
            <a:xfrm>
              <a:off x="1042416" y="3264722"/>
              <a:ext cx="3383280" cy="27591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 defTabSz="457200">
                <a:lnSpc>
                  <a:spcPct val="120000"/>
                </a:lnSpc>
                <a:defRPr sz="15400">
                  <a:solidFill>
                    <a:srgbClr val="009EE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3600" dirty="0">
                  <a:solidFill>
                    <a:schemeClr val="bg1"/>
                  </a:solidFill>
                </a:rPr>
                <a:t>Quel salaire </a:t>
              </a:r>
            </a:p>
            <a:p>
              <a:r>
                <a:rPr lang="fr-FR" sz="3600" dirty="0">
                  <a:solidFill>
                    <a:schemeClr val="bg1"/>
                  </a:solidFill>
                </a:rPr>
                <a:t>pour</a:t>
              </a:r>
            </a:p>
            <a:p>
              <a:r>
                <a:rPr lang="fr-FR" sz="3600" dirty="0">
                  <a:solidFill>
                    <a:schemeClr val="bg1"/>
                  </a:solidFill>
                </a:rPr>
                <a:t> un alternant en contrat pro?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082ADE-6B4A-C55E-EE22-2289428B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145" y="950272"/>
              <a:ext cx="2640026" cy="1504531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554F46-818F-6CDF-F22E-FCDA71E3A9E2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3" name="Carré">
              <a:extLst>
                <a:ext uri="{FF2B5EF4-FFF2-40B4-BE49-F238E27FC236}">
                  <a16:creationId xmlns:a16="http://schemas.microsoft.com/office/drawing/2014/main" id="{81D8D9D9-B8CE-DF04-3DCE-515B24E6CEC6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5" name="Numéro de diapositive">
              <a:extLst>
                <a:ext uri="{FF2B5EF4-FFF2-40B4-BE49-F238E27FC236}">
                  <a16:creationId xmlns:a16="http://schemas.microsoft.com/office/drawing/2014/main" id="{491E3E2C-90DF-1605-369B-3F3B99E8FBC0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8</a:t>
              </a:fld>
              <a:endParaRPr lang="fr-FR" sz="2800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A57F1A8-EF5D-8220-2E56-F64BD50871E1}"/>
              </a:ext>
            </a:extLst>
          </p:cNvPr>
          <p:cNvSpPr/>
          <p:nvPr/>
        </p:nvSpPr>
        <p:spPr>
          <a:xfrm>
            <a:off x="5766713" y="11319252"/>
            <a:ext cx="17433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/>
              <a:t>Les conventions ou accords de branche peuvent prévoir des rémunérations plus élevées.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8CCDD66-B981-533A-4FE2-B18CA66949C7}"/>
              </a:ext>
            </a:extLst>
          </p:cNvPr>
          <p:cNvSpPr txBox="1"/>
          <p:nvPr/>
        </p:nvSpPr>
        <p:spPr>
          <a:xfrm>
            <a:off x="5830731" y="714183"/>
            <a:ext cx="18039073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Le salaire de l’alternant en contrat pro. dépend de son âge et du niveau de la formation préparée: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25A4159-0695-A775-F451-1B751A36C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158" y="3904090"/>
            <a:ext cx="15692299" cy="53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522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A5A76-876D-C467-EF61-D21C8DD5FC9C}"/>
              </a:ext>
            </a:extLst>
          </p:cNvPr>
          <p:cNvGrpSpPr/>
          <p:nvPr/>
        </p:nvGrpSpPr>
        <p:grpSpPr>
          <a:xfrm>
            <a:off x="618497" y="0"/>
            <a:ext cx="4234858" cy="13716000"/>
            <a:chOff x="618497" y="0"/>
            <a:chExt cx="4234858" cy="137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8FBCEE-8FE4-7A7F-6D6D-45BA9962E819}"/>
                </a:ext>
              </a:extLst>
            </p:cNvPr>
            <p:cNvSpPr/>
            <p:nvPr/>
          </p:nvSpPr>
          <p:spPr>
            <a:xfrm>
              <a:off x="634033" y="0"/>
              <a:ext cx="4219322" cy="10303727"/>
            </a:xfrm>
            <a:prstGeom prst="rect">
              <a:avLst/>
            </a:prstGeom>
            <a:solidFill>
              <a:srgbClr val="EDF8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76747D-7698-1CE3-6D43-E3278AE3E14F}"/>
                </a:ext>
              </a:extLst>
            </p:cNvPr>
            <p:cNvSpPr/>
            <p:nvPr/>
          </p:nvSpPr>
          <p:spPr>
            <a:xfrm>
              <a:off x="618497" y="2790092"/>
              <a:ext cx="4219322" cy="10925908"/>
            </a:xfrm>
            <a:prstGeom prst="rect">
              <a:avLst/>
            </a:prstGeom>
            <a:solidFill>
              <a:srgbClr val="2399D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F5C3232-A9A3-57B9-5FD2-F63199C5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8578" y="11285168"/>
              <a:ext cx="2305420" cy="2305420"/>
            </a:xfrm>
            <a:prstGeom prst="rect">
              <a:avLst/>
            </a:prstGeom>
          </p:spPr>
        </p:pic>
        <p:sp>
          <p:nvSpPr>
            <p:cNvPr id="8" name="PAEJ">
              <a:extLst>
                <a:ext uri="{FF2B5EF4-FFF2-40B4-BE49-F238E27FC236}">
                  <a16:creationId xmlns:a16="http://schemas.microsoft.com/office/drawing/2014/main" id="{804A18FE-1CFD-05AD-7489-E371D5D5BD5F}"/>
                </a:ext>
              </a:extLst>
            </p:cNvPr>
            <p:cNvSpPr/>
            <p:nvPr/>
          </p:nvSpPr>
          <p:spPr>
            <a:xfrm>
              <a:off x="1042416" y="3929519"/>
              <a:ext cx="3383280" cy="14295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 defTabSz="457200">
                <a:lnSpc>
                  <a:spcPct val="120000"/>
                </a:lnSpc>
                <a:defRPr sz="15400">
                  <a:solidFill>
                    <a:srgbClr val="009EE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3600" dirty="0">
                  <a:solidFill>
                    <a:schemeClr val="bg1"/>
                  </a:solidFill>
                </a:rPr>
                <a:t>Aides financières </a:t>
              </a:r>
            </a:p>
            <a:p>
              <a:r>
                <a:rPr lang="fr-FR" sz="3600" dirty="0">
                  <a:solidFill>
                    <a:schemeClr val="bg1"/>
                  </a:solidFill>
                </a:rPr>
                <a:t>aux Alternants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082ADE-6B4A-C55E-EE22-2289428B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8145" y="950272"/>
              <a:ext cx="2640026" cy="1504531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554F46-818F-6CDF-F22E-FCDA71E3A9E2}"/>
              </a:ext>
            </a:extLst>
          </p:cNvPr>
          <p:cNvGrpSpPr/>
          <p:nvPr/>
        </p:nvGrpSpPr>
        <p:grpSpPr>
          <a:xfrm>
            <a:off x="23199902" y="12763500"/>
            <a:ext cx="669902" cy="952500"/>
            <a:chOff x="23572798" y="12763500"/>
            <a:chExt cx="669902" cy="952500"/>
          </a:xfrm>
        </p:grpSpPr>
        <p:sp>
          <p:nvSpPr>
            <p:cNvPr id="3" name="Carré">
              <a:extLst>
                <a:ext uri="{FF2B5EF4-FFF2-40B4-BE49-F238E27FC236}">
                  <a16:creationId xmlns:a16="http://schemas.microsoft.com/office/drawing/2014/main" id="{81D8D9D9-B8CE-DF04-3DCE-515B24E6CEC6}"/>
                </a:ext>
              </a:extLst>
            </p:cNvPr>
            <p:cNvSpPr/>
            <p:nvPr/>
          </p:nvSpPr>
          <p:spPr>
            <a:xfrm>
              <a:off x="23572798" y="12763500"/>
              <a:ext cx="669902" cy="952500"/>
            </a:xfrm>
            <a:prstGeom prst="rect">
              <a:avLst/>
            </a:prstGeom>
            <a:solidFill>
              <a:srgbClr val="E52255"/>
            </a:solidFill>
            <a:ln w="12700">
              <a:miter lim="400000"/>
            </a:ln>
            <a:effectLst/>
          </p:spPr>
          <p:txBody>
            <a:bodyPr lIns="71437" tIns="71437" rIns="71437" bIns="71437" anchor="ctr"/>
            <a:lstStyle/>
            <a:p>
              <a:pPr>
                <a:defRPr sz="3200">
                  <a:solidFill>
                    <a:srgbClr val="009EE0"/>
                  </a:solidFill>
                </a:defRPr>
              </a:pPr>
              <a:endParaRPr dirty="0"/>
            </a:p>
          </p:txBody>
        </p:sp>
        <p:sp>
          <p:nvSpPr>
            <p:cNvPr id="5" name="Numéro de diapositive">
              <a:extLst>
                <a:ext uri="{FF2B5EF4-FFF2-40B4-BE49-F238E27FC236}">
                  <a16:creationId xmlns:a16="http://schemas.microsoft.com/office/drawing/2014/main" id="{491E3E2C-90DF-1605-369B-3F3B99E8FBC0}"/>
                </a:ext>
              </a:extLst>
            </p:cNvPr>
            <p:cNvSpPr txBox="1">
              <a:spLocks/>
            </p:cNvSpPr>
            <p:nvPr/>
          </p:nvSpPr>
          <p:spPr>
            <a:xfrm>
              <a:off x="23572799" y="12888912"/>
              <a:ext cx="669901" cy="701676"/>
            </a:xfrm>
            <a:prstGeom prst="rect">
              <a:avLst/>
            </a:prstGeom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228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fld id="{86CB4B4D-7CA3-9044-876B-883B54F8677D}" type="slidenum">
                <a:rPr lang="fr-FR" sz="2800" smtClean="0"/>
                <a:pPr/>
                <a:t>9</a:t>
              </a:fld>
              <a:endParaRPr lang="fr-FR" sz="2800" dirty="0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5055F69D-7F7A-AD26-AA3C-5C9BE894ABE8}"/>
              </a:ext>
            </a:extLst>
          </p:cNvPr>
          <p:cNvSpPr txBox="1"/>
          <p:nvPr/>
        </p:nvSpPr>
        <p:spPr>
          <a:xfrm>
            <a:off x="4868891" y="327138"/>
            <a:ext cx="19000913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kumimoji="0" lang="fr-FR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Les Apprentis et Alternants peuvent bénéficier d’aides pour sécuriser leur parcours. 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10329C5-530B-D65A-23D2-92A42229E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438920"/>
              </p:ext>
            </p:extLst>
          </p:nvPr>
        </p:nvGraphicFramePr>
        <p:xfrm>
          <a:off x="6424288" y="3129388"/>
          <a:ext cx="15593292" cy="828107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860048">
                  <a:extLst>
                    <a:ext uri="{9D8B030D-6E8A-4147-A177-3AD203B41FA5}">
                      <a16:colId xmlns:a16="http://schemas.microsoft.com/office/drawing/2014/main" val="3833734488"/>
                    </a:ext>
                  </a:extLst>
                </a:gridCol>
                <a:gridCol w="7733244">
                  <a:extLst>
                    <a:ext uri="{9D8B030D-6E8A-4147-A177-3AD203B41FA5}">
                      <a16:colId xmlns:a16="http://schemas.microsoft.com/office/drawing/2014/main" val="3415682953"/>
                    </a:ext>
                  </a:extLst>
                </a:gridCol>
              </a:tblGrid>
              <a:tr h="889158">
                <a:tc>
                  <a:txBody>
                    <a:bodyPr/>
                    <a:lstStyle/>
                    <a:p>
                      <a:r>
                        <a:rPr lang="fr-FR" sz="3200" dirty="0"/>
                        <a:t>Type d’Aide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dirty="0"/>
                        <a:t>Aide à demander à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18513"/>
                  </a:ext>
                </a:extLst>
              </a:tr>
              <a:tr h="1482333">
                <a:tc>
                  <a:txBody>
                    <a:bodyPr/>
                    <a:lstStyle/>
                    <a:p>
                      <a:r>
                        <a:rPr lang="fr-FR" sz="2800" dirty="0"/>
                        <a:t>Aide au Permis B</a:t>
                      </a:r>
                    </a:p>
                    <a:p>
                      <a:r>
                        <a:rPr lang="fr-FR" sz="2800" dirty="0"/>
                        <a:t>500€ (uniquement pour les apprentis)</a:t>
                      </a:r>
                    </a:p>
                    <a:p>
                      <a:endParaRPr lang="fr-FR" sz="2800" dirty="0"/>
                    </a:p>
                  </a:txBody>
                  <a:tcP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CFA</a:t>
                      </a:r>
                    </a:p>
                  </a:txBody>
                  <a:tcP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90982"/>
                  </a:ext>
                </a:extLst>
              </a:tr>
              <a:tr h="1014228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/>
                        <a:t>Carte d’étudiant des métiers </a:t>
                      </a:r>
                    </a:p>
                    <a:p>
                      <a:r>
                        <a:rPr lang="fr-FR" sz="2800" dirty="0"/>
                        <a:t>(réductions diverses)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CFA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840895"/>
                  </a:ext>
                </a:extLst>
              </a:tr>
              <a:tr h="708815">
                <a:tc>
                  <a:txBody>
                    <a:bodyPr/>
                    <a:lstStyle/>
                    <a:p>
                      <a:r>
                        <a:rPr lang="fr-FR" sz="2800" dirty="0"/>
                        <a:t>Logement : APL</a:t>
                      </a:r>
                    </a:p>
                  </a:txBody>
                  <a:tcP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CAF</a:t>
                      </a:r>
                    </a:p>
                  </a:txBody>
                  <a:tcP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921641"/>
                  </a:ext>
                </a:extLst>
              </a:tr>
              <a:tr h="708815">
                <a:tc>
                  <a:txBody>
                    <a:bodyPr/>
                    <a:lstStyle/>
                    <a:p>
                      <a:r>
                        <a:rPr lang="fr-FR" sz="2800" dirty="0"/>
                        <a:t>Logement : accès cité universitaire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CROUS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920829"/>
                  </a:ext>
                </a:extLst>
              </a:tr>
              <a:tr h="1014228">
                <a:tc>
                  <a:txBody>
                    <a:bodyPr/>
                    <a:lstStyle/>
                    <a:p>
                      <a:r>
                        <a:rPr lang="fr-FR" sz="2800" dirty="0"/>
                        <a:t>Logement : Loca </a:t>
                      </a:r>
                      <a:r>
                        <a:rPr lang="fr-FR" sz="2800" dirty="0" err="1"/>
                        <a:t>Pass</a:t>
                      </a:r>
                      <a:r>
                        <a:rPr lang="fr-FR" sz="2800" dirty="0"/>
                        <a:t> + Aide au loyer (</a:t>
                      </a:r>
                      <a:r>
                        <a:rPr lang="fr-FR" sz="2800" dirty="0" err="1"/>
                        <a:t>Mobilijeunes</a:t>
                      </a:r>
                      <a:r>
                        <a:rPr lang="fr-FR" sz="2800" dirty="0"/>
                        <a:t>)</a:t>
                      </a:r>
                    </a:p>
                  </a:txBody>
                  <a:tcP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hlinkClick r:id="rId5" tooltip="Lien vers le site Action Logement"/>
                        </a:rPr>
                        <a:t>www.actionlogement.fr</a:t>
                      </a:r>
                      <a:r>
                        <a:rPr lang="fr-FR" sz="2800" dirty="0"/>
                        <a:t> </a:t>
                      </a:r>
                    </a:p>
                    <a:p>
                      <a:endParaRPr lang="fr-FR" sz="2800" dirty="0"/>
                    </a:p>
                  </a:txBody>
                  <a:tcP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828332"/>
                  </a:ext>
                </a:extLst>
              </a:tr>
              <a:tr h="708815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/>
                        <a:t>Transports publics (remboursement 50%)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Employeur*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671245"/>
                  </a:ext>
                </a:extLst>
              </a:tr>
              <a:tr h="1754683">
                <a:tc>
                  <a:txBody>
                    <a:bodyPr/>
                    <a:lstStyle/>
                    <a:p>
                      <a:r>
                        <a:rPr lang="fr-FR" sz="2800" dirty="0"/>
                        <a:t>Aides hébergement / restauration /Trajets</a:t>
                      </a:r>
                    </a:p>
                  </a:txBody>
                  <a:tcP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=&gt; Se renseigner auprès de l’OPCO (aides spécifiques branches pro ou métier)</a:t>
                      </a:r>
                    </a:p>
                  </a:txBody>
                  <a:tcP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511542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E1A0E16B-237B-1601-6E45-91E5AAE7C35D}"/>
              </a:ext>
            </a:extLst>
          </p:cNvPr>
          <p:cNvSpPr txBox="1"/>
          <p:nvPr/>
        </p:nvSpPr>
        <p:spPr>
          <a:xfrm>
            <a:off x="5837900" y="12011749"/>
            <a:ext cx="16766068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fr-FR" sz="3600" dirty="0"/>
              <a:t>Certaines entreprises proposent des aides supplémentaires (panier repas, participation au loyer, aux frais de trajets, au permis…)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EB5978E-F9E0-9F3D-BCE9-38AB55C6CD31}"/>
              </a:ext>
            </a:extLst>
          </p:cNvPr>
          <p:cNvSpPr txBox="1"/>
          <p:nvPr/>
        </p:nvSpPr>
        <p:spPr>
          <a:xfrm>
            <a:off x="5307880" y="1508009"/>
            <a:ext cx="18927684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fr-FR" sz="3600" dirty="0"/>
              <a:t>Pour les contrats pro = se renseigner auprès de l’OPCO et de l’employeur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fr-FR" sz="3600" dirty="0"/>
              <a:t>Pour les apprentis:</a:t>
            </a:r>
          </a:p>
        </p:txBody>
      </p:sp>
    </p:spTree>
    <p:extLst>
      <p:ext uri="{BB962C8B-B14F-4D97-AF65-F5344CB8AC3E}">
        <p14:creationId xmlns:p14="http://schemas.microsoft.com/office/powerpoint/2010/main" val="271292117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1361</Words>
  <Application>Microsoft Office PowerPoint</Application>
  <PresentationFormat>Personnalisé</PresentationFormat>
  <Paragraphs>250</Paragraphs>
  <Slides>23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Helvetica</vt:lpstr>
      <vt:lpstr>Helvetica Light</vt:lpstr>
      <vt:lpstr>Helvetica Neue</vt:lpstr>
      <vt:lpstr>Times New Roman</vt:lpstr>
      <vt:lpstr>Wingdings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Nadège CARREL</dc:creator>
  <cp:lastModifiedBy>VIDART Thierry</cp:lastModifiedBy>
  <cp:revision>34</cp:revision>
  <cp:lastPrinted>2022-04-29T13:42:17Z</cp:lastPrinted>
  <dcterms:modified xsi:type="dcterms:W3CDTF">2024-02-05T16:56:08Z</dcterms:modified>
</cp:coreProperties>
</file>