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9" r:id="rId2"/>
    <p:sldId id="430" r:id="rId3"/>
    <p:sldId id="449" r:id="rId4"/>
    <p:sldId id="437" r:id="rId5"/>
    <p:sldId id="438" r:id="rId6"/>
    <p:sldId id="448" r:id="rId7"/>
    <p:sldId id="450" r:id="rId8"/>
    <p:sldId id="447" r:id="rId9"/>
    <p:sldId id="451"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rélie VEROT" initials="AV" lastIdx="1" clrIdx="0">
    <p:extLst>
      <p:ext uri="{19B8F6BF-5375-455C-9EA6-DF929625EA0E}">
        <p15:presenceInfo xmlns:p15="http://schemas.microsoft.com/office/powerpoint/2012/main" userId="Aurélie VERO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59B9FA-BF0B-46CF-82DE-87C6C77553AA}" v="349" dt="2023-01-17T16:25:48.07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66"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B766A-245F-42A5-B9A3-A9D688E645D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2D85A5C5-8701-4283-B989-36265147E165}">
      <dgm:prSet phldrT="[Texte]"/>
      <dgm:spPr>
        <a:solidFill>
          <a:srgbClr val="00B0F0"/>
        </a:solidFill>
      </dgm:spPr>
      <dgm:t>
        <a:bodyPr/>
        <a:lstStyle/>
        <a:p>
          <a:r>
            <a:rPr lang="fr-FR"/>
            <a:t>Faire connaitre la mission locale auprès des 16-25 ans en Haute-Garonne</a:t>
          </a:r>
        </a:p>
      </dgm:t>
    </dgm:pt>
    <dgm:pt modelId="{148D875D-2F9A-4262-BD4E-3F6100429EDB}" type="parTrans" cxnId="{67C6F9B8-57C6-4259-A605-14E18447E863}">
      <dgm:prSet/>
      <dgm:spPr/>
      <dgm:t>
        <a:bodyPr/>
        <a:lstStyle/>
        <a:p>
          <a:endParaRPr lang="fr-FR"/>
        </a:p>
      </dgm:t>
    </dgm:pt>
    <dgm:pt modelId="{8144510A-B1BA-4D63-B87C-544E79EF1657}" type="sibTrans" cxnId="{67C6F9B8-57C6-4259-A605-14E18447E863}">
      <dgm:prSet/>
      <dgm:spPr/>
      <dgm:t>
        <a:bodyPr/>
        <a:lstStyle/>
        <a:p>
          <a:endParaRPr lang="fr-FR"/>
        </a:p>
      </dgm:t>
    </dgm:pt>
    <dgm:pt modelId="{577547A6-A42C-44A6-AEB1-92AF78FA2F48}">
      <dgm:prSet phldrT="[Texte]"/>
      <dgm:spPr>
        <a:solidFill>
          <a:srgbClr val="92D050"/>
        </a:solidFill>
      </dgm:spPr>
      <dgm:t>
        <a:bodyPr/>
        <a:lstStyle/>
        <a:p>
          <a:r>
            <a:rPr lang="fr-FR"/>
            <a:t>Faire connaitre l’offre de service de la mission locale (</a:t>
          </a:r>
          <a:r>
            <a:rPr lang="fr-FR">
              <a:effectLst/>
              <a:latin typeface="Calibri" panose="020F0502020204030204" pitchFamily="34" charset="0"/>
              <a:ea typeface="Calibri" panose="020F0502020204030204" pitchFamily="34" charset="0"/>
              <a:cs typeface="Times New Roman" panose="02020603050405020304" pitchFamily="18" charset="0"/>
            </a:rPr>
            <a:t>Exhaustivité du catalogue)</a:t>
          </a:r>
          <a:endParaRPr lang="fr-FR"/>
        </a:p>
      </dgm:t>
    </dgm:pt>
    <dgm:pt modelId="{9B98C5C2-F809-4C2A-9AE5-3FEE77BF07CC}" type="parTrans" cxnId="{17591B89-F17C-46CD-A0FA-D8738FF4C6C7}">
      <dgm:prSet/>
      <dgm:spPr/>
      <dgm:t>
        <a:bodyPr/>
        <a:lstStyle/>
        <a:p>
          <a:endParaRPr lang="fr-FR"/>
        </a:p>
      </dgm:t>
    </dgm:pt>
    <dgm:pt modelId="{1ADC73DF-668A-4A26-A5AF-EEF0B272A56E}" type="sibTrans" cxnId="{17591B89-F17C-46CD-A0FA-D8738FF4C6C7}">
      <dgm:prSet/>
      <dgm:spPr/>
      <dgm:t>
        <a:bodyPr/>
        <a:lstStyle/>
        <a:p>
          <a:endParaRPr lang="fr-FR"/>
        </a:p>
      </dgm:t>
    </dgm:pt>
    <dgm:pt modelId="{6426D756-3CF2-4972-B891-7ABA050B7791}">
      <dgm:prSet phldrT="[Texte]"/>
      <dgm:spPr>
        <a:solidFill>
          <a:srgbClr val="FFC000"/>
        </a:solidFill>
      </dgm:spPr>
      <dgm:t>
        <a:bodyPr/>
        <a:lstStyle/>
        <a:p>
          <a:r>
            <a:rPr lang="fr-FR"/>
            <a:t>Simplifier l’inscription des jeunes à nos actions. Rendre l’outil accessible à tous et toutes</a:t>
          </a:r>
        </a:p>
      </dgm:t>
    </dgm:pt>
    <dgm:pt modelId="{2D862690-29E8-4123-A72B-F8544B496259}" type="parTrans" cxnId="{E4504EC9-B0C0-4814-8A2C-F3297BFA5FCA}">
      <dgm:prSet/>
      <dgm:spPr/>
      <dgm:t>
        <a:bodyPr/>
        <a:lstStyle/>
        <a:p>
          <a:endParaRPr lang="fr-FR"/>
        </a:p>
      </dgm:t>
    </dgm:pt>
    <dgm:pt modelId="{0F1956FD-76F5-426A-A626-A9ED22655068}" type="sibTrans" cxnId="{E4504EC9-B0C0-4814-8A2C-F3297BFA5FCA}">
      <dgm:prSet/>
      <dgm:spPr/>
      <dgm:t>
        <a:bodyPr/>
        <a:lstStyle/>
        <a:p>
          <a:endParaRPr lang="fr-FR"/>
        </a:p>
      </dgm:t>
    </dgm:pt>
    <dgm:pt modelId="{50E446A7-6F70-4D1C-9A60-83E042B846E4}" type="pres">
      <dgm:prSet presAssocID="{39CB766A-245F-42A5-B9A3-A9D688E645DF}" presName="Name0" presStyleCnt="0">
        <dgm:presLayoutVars>
          <dgm:chMax val="7"/>
          <dgm:chPref val="7"/>
          <dgm:dir/>
        </dgm:presLayoutVars>
      </dgm:prSet>
      <dgm:spPr/>
    </dgm:pt>
    <dgm:pt modelId="{8C3832AF-BB98-45E9-A053-CFECA69CA17C}" type="pres">
      <dgm:prSet presAssocID="{39CB766A-245F-42A5-B9A3-A9D688E645DF}" presName="Name1" presStyleCnt="0"/>
      <dgm:spPr/>
    </dgm:pt>
    <dgm:pt modelId="{614DF74D-6AC0-4FF6-93C1-F0F1B32D9706}" type="pres">
      <dgm:prSet presAssocID="{39CB766A-245F-42A5-B9A3-A9D688E645DF}" presName="cycle" presStyleCnt="0"/>
      <dgm:spPr/>
    </dgm:pt>
    <dgm:pt modelId="{0072461D-A132-42B2-8A42-AAB356A818F2}" type="pres">
      <dgm:prSet presAssocID="{39CB766A-245F-42A5-B9A3-A9D688E645DF}" presName="srcNode" presStyleLbl="node1" presStyleIdx="0" presStyleCnt="3"/>
      <dgm:spPr/>
    </dgm:pt>
    <dgm:pt modelId="{10749C74-2488-427E-B2C2-6F1AF21C2CC7}" type="pres">
      <dgm:prSet presAssocID="{39CB766A-245F-42A5-B9A3-A9D688E645DF}" presName="conn" presStyleLbl="parChTrans1D2" presStyleIdx="0" presStyleCnt="1"/>
      <dgm:spPr/>
    </dgm:pt>
    <dgm:pt modelId="{A2A62FFD-6180-49D6-B7F2-909D9CBBD8DE}" type="pres">
      <dgm:prSet presAssocID="{39CB766A-245F-42A5-B9A3-A9D688E645DF}" presName="extraNode" presStyleLbl="node1" presStyleIdx="0" presStyleCnt="3"/>
      <dgm:spPr/>
    </dgm:pt>
    <dgm:pt modelId="{38FD9E9D-10E6-4C48-A8AB-3A5930DB03B1}" type="pres">
      <dgm:prSet presAssocID="{39CB766A-245F-42A5-B9A3-A9D688E645DF}" presName="dstNode" presStyleLbl="node1" presStyleIdx="0" presStyleCnt="3"/>
      <dgm:spPr/>
    </dgm:pt>
    <dgm:pt modelId="{31C9D620-16ED-4F9D-A7FF-46E2D1BC6F06}" type="pres">
      <dgm:prSet presAssocID="{2D85A5C5-8701-4283-B989-36265147E165}" presName="text_1" presStyleLbl="node1" presStyleIdx="0" presStyleCnt="3">
        <dgm:presLayoutVars>
          <dgm:bulletEnabled val="1"/>
        </dgm:presLayoutVars>
      </dgm:prSet>
      <dgm:spPr/>
    </dgm:pt>
    <dgm:pt modelId="{BC35B817-FFDC-4F88-BE22-0A22AC5D842D}" type="pres">
      <dgm:prSet presAssocID="{2D85A5C5-8701-4283-B989-36265147E165}" presName="accent_1" presStyleCnt="0"/>
      <dgm:spPr/>
    </dgm:pt>
    <dgm:pt modelId="{3DAF1D53-154E-4900-9C81-323ED53888AB}" type="pres">
      <dgm:prSet presAssocID="{2D85A5C5-8701-4283-B989-36265147E165}" presName="accentRepeatNode" presStyleLbl="solidFgAcc1" presStyleIdx="0" presStyleCnt="3"/>
      <dgm:spPr/>
    </dgm:pt>
    <dgm:pt modelId="{74825EBA-A736-452E-850A-AB673623EE12}" type="pres">
      <dgm:prSet presAssocID="{577547A6-A42C-44A6-AEB1-92AF78FA2F48}" presName="text_2" presStyleLbl="node1" presStyleIdx="1" presStyleCnt="3">
        <dgm:presLayoutVars>
          <dgm:bulletEnabled val="1"/>
        </dgm:presLayoutVars>
      </dgm:prSet>
      <dgm:spPr/>
    </dgm:pt>
    <dgm:pt modelId="{42E30011-5D61-4E0A-92C8-9EE51EE535A3}" type="pres">
      <dgm:prSet presAssocID="{577547A6-A42C-44A6-AEB1-92AF78FA2F48}" presName="accent_2" presStyleCnt="0"/>
      <dgm:spPr/>
    </dgm:pt>
    <dgm:pt modelId="{4007C104-209E-4F02-A77B-1E0DBF46A95F}" type="pres">
      <dgm:prSet presAssocID="{577547A6-A42C-44A6-AEB1-92AF78FA2F48}" presName="accentRepeatNode" presStyleLbl="solidFgAcc1" presStyleIdx="1" presStyleCnt="3"/>
      <dgm:spPr/>
    </dgm:pt>
    <dgm:pt modelId="{7F21D700-B8D1-4F21-AEDA-50426430DE79}" type="pres">
      <dgm:prSet presAssocID="{6426D756-3CF2-4972-B891-7ABA050B7791}" presName="text_3" presStyleLbl="node1" presStyleIdx="2" presStyleCnt="3">
        <dgm:presLayoutVars>
          <dgm:bulletEnabled val="1"/>
        </dgm:presLayoutVars>
      </dgm:prSet>
      <dgm:spPr/>
    </dgm:pt>
    <dgm:pt modelId="{B9F25A05-9359-4734-9870-171ECB749FD7}" type="pres">
      <dgm:prSet presAssocID="{6426D756-3CF2-4972-B891-7ABA050B7791}" presName="accent_3" presStyleCnt="0"/>
      <dgm:spPr/>
    </dgm:pt>
    <dgm:pt modelId="{320D4A04-868C-46A5-B544-0E8117397581}" type="pres">
      <dgm:prSet presAssocID="{6426D756-3CF2-4972-B891-7ABA050B7791}" presName="accentRepeatNode" presStyleLbl="solidFgAcc1" presStyleIdx="2" presStyleCnt="3"/>
      <dgm:spPr/>
    </dgm:pt>
  </dgm:ptLst>
  <dgm:cxnLst>
    <dgm:cxn modelId="{F3733563-C683-4DB7-A929-1ABB31251E9B}" type="presOf" srcId="{39CB766A-245F-42A5-B9A3-A9D688E645DF}" destId="{50E446A7-6F70-4D1C-9A60-83E042B846E4}" srcOrd="0" destOrd="0" presId="urn:microsoft.com/office/officeart/2008/layout/VerticalCurvedList"/>
    <dgm:cxn modelId="{2617F64B-2371-4054-AA17-C6CB177DAC17}" type="presOf" srcId="{577547A6-A42C-44A6-AEB1-92AF78FA2F48}" destId="{74825EBA-A736-452E-850A-AB673623EE12}" srcOrd="0" destOrd="0" presId="urn:microsoft.com/office/officeart/2008/layout/VerticalCurvedList"/>
    <dgm:cxn modelId="{97A16A75-239A-4920-A8AA-354BF5130060}" type="presOf" srcId="{8144510A-B1BA-4D63-B87C-544E79EF1657}" destId="{10749C74-2488-427E-B2C2-6F1AF21C2CC7}" srcOrd="0" destOrd="0" presId="urn:microsoft.com/office/officeart/2008/layout/VerticalCurvedList"/>
    <dgm:cxn modelId="{17591B89-F17C-46CD-A0FA-D8738FF4C6C7}" srcId="{39CB766A-245F-42A5-B9A3-A9D688E645DF}" destId="{577547A6-A42C-44A6-AEB1-92AF78FA2F48}" srcOrd="1" destOrd="0" parTransId="{9B98C5C2-F809-4C2A-9AE5-3FEE77BF07CC}" sibTransId="{1ADC73DF-668A-4A26-A5AF-EEF0B272A56E}"/>
    <dgm:cxn modelId="{8D3595A3-FF9A-4B68-9D6D-BD3FC4BA9DBC}" type="presOf" srcId="{2D85A5C5-8701-4283-B989-36265147E165}" destId="{31C9D620-16ED-4F9D-A7FF-46E2D1BC6F06}" srcOrd="0" destOrd="0" presId="urn:microsoft.com/office/officeart/2008/layout/VerticalCurvedList"/>
    <dgm:cxn modelId="{67C6F9B8-57C6-4259-A605-14E18447E863}" srcId="{39CB766A-245F-42A5-B9A3-A9D688E645DF}" destId="{2D85A5C5-8701-4283-B989-36265147E165}" srcOrd="0" destOrd="0" parTransId="{148D875D-2F9A-4262-BD4E-3F6100429EDB}" sibTransId="{8144510A-B1BA-4D63-B87C-544E79EF1657}"/>
    <dgm:cxn modelId="{E4504EC9-B0C0-4814-8A2C-F3297BFA5FCA}" srcId="{39CB766A-245F-42A5-B9A3-A9D688E645DF}" destId="{6426D756-3CF2-4972-B891-7ABA050B7791}" srcOrd="2" destOrd="0" parTransId="{2D862690-29E8-4123-A72B-F8544B496259}" sibTransId="{0F1956FD-76F5-426A-A626-A9ED22655068}"/>
    <dgm:cxn modelId="{C8DCFDF6-B4A4-408E-B3A3-1DEF524E2594}" type="presOf" srcId="{6426D756-3CF2-4972-B891-7ABA050B7791}" destId="{7F21D700-B8D1-4F21-AEDA-50426430DE79}" srcOrd="0" destOrd="0" presId="urn:microsoft.com/office/officeart/2008/layout/VerticalCurvedList"/>
    <dgm:cxn modelId="{FE984041-F70D-460D-A27E-482784ABA08E}" type="presParOf" srcId="{50E446A7-6F70-4D1C-9A60-83E042B846E4}" destId="{8C3832AF-BB98-45E9-A053-CFECA69CA17C}" srcOrd="0" destOrd="0" presId="urn:microsoft.com/office/officeart/2008/layout/VerticalCurvedList"/>
    <dgm:cxn modelId="{3A5913A4-6428-4D1D-9F97-0DAE95BC668C}" type="presParOf" srcId="{8C3832AF-BB98-45E9-A053-CFECA69CA17C}" destId="{614DF74D-6AC0-4FF6-93C1-F0F1B32D9706}" srcOrd="0" destOrd="0" presId="urn:microsoft.com/office/officeart/2008/layout/VerticalCurvedList"/>
    <dgm:cxn modelId="{FE1F3986-8092-49DB-8D7B-66D5E8F80F2C}" type="presParOf" srcId="{614DF74D-6AC0-4FF6-93C1-F0F1B32D9706}" destId="{0072461D-A132-42B2-8A42-AAB356A818F2}" srcOrd="0" destOrd="0" presId="urn:microsoft.com/office/officeart/2008/layout/VerticalCurvedList"/>
    <dgm:cxn modelId="{DBC0408E-7355-4CAB-97CA-A253B02BB9B8}" type="presParOf" srcId="{614DF74D-6AC0-4FF6-93C1-F0F1B32D9706}" destId="{10749C74-2488-427E-B2C2-6F1AF21C2CC7}" srcOrd="1" destOrd="0" presId="urn:microsoft.com/office/officeart/2008/layout/VerticalCurvedList"/>
    <dgm:cxn modelId="{74BAA9EF-C055-4F2A-A2AF-006C434FB086}" type="presParOf" srcId="{614DF74D-6AC0-4FF6-93C1-F0F1B32D9706}" destId="{A2A62FFD-6180-49D6-B7F2-909D9CBBD8DE}" srcOrd="2" destOrd="0" presId="urn:microsoft.com/office/officeart/2008/layout/VerticalCurvedList"/>
    <dgm:cxn modelId="{7457B9F0-F707-4644-9207-D8A832DDB9ED}" type="presParOf" srcId="{614DF74D-6AC0-4FF6-93C1-F0F1B32D9706}" destId="{38FD9E9D-10E6-4C48-A8AB-3A5930DB03B1}" srcOrd="3" destOrd="0" presId="urn:microsoft.com/office/officeart/2008/layout/VerticalCurvedList"/>
    <dgm:cxn modelId="{F1176E14-529D-4228-83F7-CA999EAEABC9}" type="presParOf" srcId="{8C3832AF-BB98-45E9-A053-CFECA69CA17C}" destId="{31C9D620-16ED-4F9D-A7FF-46E2D1BC6F06}" srcOrd="1" destOrd="0" presId="urn:microsoft.com/office/officeart/2008/layout/VerticalCurvedList"/>
    <dgm:cxn modelId="{CBD31B63-58C8-42E0-B140-CBB0A3AAC353}" type="presParOf" srcId="{8C3832AF-BB98-45E9-A053-CFECA69CA17C}" destId="{BC35B817-FFDC-4F88-BE22-0A22AC5D842D}" srcOrd="2" destOrd="0" presId="urn:microsoft.com/office/officeart/2008/layout/VerticalCurvedList"/>
    <dgm:cxn modelId="{B49FC6C8-AEC9-4B80-85DC-533F07CBBF6D}" type="presParOf" srcId="{BC35B817-FFDC-4F88-BE22-0A22AC5D842D}" destId="{3DAF1D53-154E-4900-9C81-323ED53888AB}" srcOrd="0" destOrd="0" presId="urn:microsoft.com/office/officeart/2008/layout/VerticalCurvedList"/>
    <dgm:cxn modelId="{E4E961CE-1A92-4449-B49E-D0C00C3AAA38}" type="presParOf" srcId="{8C3832AF-BB98-45E9-A053-CFECA69CA17C}" destId="{74825EBA-A736-452E-850A-AB673623EE12}" srcOrd="3" destOrd="0" presId="urn:microsoft.com/office/officeart/2008/layout/VerticalCurvedList"/>
    <dgm:cxn modelId="{14F7E6A8-0722-451F-B43D-CD4FBAB5B935}" type="presParOf" srcId="{8C3832AF-BB98-45E9-A053-CFECA69CA17C}" destId="{42E30011-5D61-4E0A-92C8-9EE51EE535A3}" srcOrd="4" destOrd="0" presId="urn:microsoft.com/office/officeart/2008/layout/VerticalCurvedList"/>
    <dgm:cxn modelId="{450EE2D0-814E-4D04-A728-251E9D4CF22E}" type="presParOf" srcId="{42E30011-5D61-4E0A-92C8-9EE51EE535A3}" destId="{4007C104-209E-4F02-A77B-1E0DBF46A95F}" srcOrd="0" destOrd="0" presId="urn:microsoft.com/office/officeart/2008/layout/VerticalCurvedList"/>
    <dgm:cxn modelId="{71C1D555-085B-44C5-9021-B541DE50B748}" type="presParOf" srcId="{8C3832AF-BB98-45E9-A053-CFECA69CA17C}" destId="{7F21D700-B8D1-4F21-AEDA-50426430DE79}" srcOrd="5" destOrd="0" presId="urn:microsoft.com/office/officeart/2008/layout/VerticalCurvedList"/>
    <dgm:cxn modelId="{18A9402D-F742-44BE-9FE2-BAF276E7EAC1}" type="presParOf" srcId="{8C3832AF-BB98-45E9-A053-CFECA69CA17C}" destId="{B9F25A05-9359-4734-9870-171ECB749FD7}" srcOrd="6" destOrd="0" presId="urn:microsoft.com/office/officeart/2008/layout/VerticalCurvedList"/>
    <dgm:cxn modelId="{E28FBBF1-0777-42DE-98EB-927EB3D2EDFE}" type="presParOf" srcId="{B9F25A05-9359-4734-9870-171ECB749FD7}" destId="{320D4A04-868C-46A5-B544-0E811739758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49C74-2488-427E-B2C2-6F1AF21C2CC7}">
      <dsp:nvSpPr>
        <dsp:cNvPr id="0" name=""/>
        <dsp:cNvSpPr/>
      </dsp:nvSpPr>
      <dsp:spPr>
        <a:xfrm>
          <a:off x="-4506687" y="-691083"/>
          <a:ext cx="5368696" cy="5368696"/>
        </a:xfrm>
        <a:prstGeom prst="blockArc">
          <a:avLst>
            <a:gd name="adj1" fmla="val 18900000"/>
            <a:gd name="adj2" fmla="val 2700000"/>
            <a:gd name="adj3" fmla="val 40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C9D620-16ED-4F9D-A7FF-46E2D1BC6F06}">
      <dsp:nvSpPr>
        <dsp:cNvPr id="0" name=""/>
        <dsp:cNvSpPr/>
      </dsp:nvSpPr>
      <dsp:spPr>
        <a:xfrm>
          <a:off x="554381" y="398653"/>
          <a:ext cx="6034227" cy="797306"/>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2862" tIns="53340" rIns="53340" bIns="53340" numCol="1" spcCol="1270" anchor="ctr" anchorCtr="0">
          <a:noAutofit/>
        </a:bodyPr>
        <a:lstStyle/>
        <a:p>
          <a:pPr marL="0" lvl="0" indent="0" algn="l" defTabSz="933450">
            <a:lnSpc>
              <a:spcPct val="90000"/>
            </a:lnSpc>
            <a:spcBef>
              <a:spcPct val="0"/>
            </a:spcBef>
            <a:spcAft>
              <a:spcPct val="35000"/>
            </a:spcAft>
            <a:buNone/>
          </a:pPr>
          <a:r>
            <a:rPr lang="fr-FR" sz="2100" kern="1200"/>
            <a:t>Faire connaitre la mission locale auprès des 16-25 ans en Haute-Garonne</a:t>
          </a:r>
        </a:p>
      </dsp:txBody>
      <dsp:txXfrm>
        <a:off x="554381" y="398653"/>
        <a:ext cx="6034227" cy="797306"/>
      </dsp:txXfrm>
    </dsp:sp>
    <dsp:sp modelId="{3DAF1D53-154E-4900-9C81-323ED53888AB}">
      <dsp:nvSpPr>
        <dsp:cNvPr id="0" name=""/>
        <dsp:cNvSpPr/>
      </dsp:nvSpPr>
      <dsp:spPr>
        <a:xfrm>
          <a:off x="56065" y="298989"/>
          <a:ext cx="996632" cy="99663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825EBA-A736-452E-850A-AB673623EE12}">
      <dsp:nvSpPr>
        <dsp:cNvPr id="0" name=""/>
        <dsp:cNvSpPr/>
      </dsp:nvSpPr>
      <dsp:spPr>
        <a:xfrm>
          <a:off x="844202" y="1594612"/>
          <a:ext cx="5744406" cy="797306"/>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2862" tIns="53340" rIns="53340" bIns="53340" numCol="1" spcCol="1270" anchor="ctr" anchorCtr="0">
          <a:noAutofit/>
        </a:bodyPr>
        <a:lstStyle/>
        <a:p>
          <a:pPr marL="0" lvl="0" indent="0" algn="l" defTabSz="933450">
            <a:lnSpc>
              <a:spcPct val="90000"/>
            </a:lnSpc>
            <a:spcBef>
              <a:spcPct val="0"/>
            </a:spcBef>
            <a:spcAft>
              <a:spcPct val="35000"/>
            </a:spcAft>
            <a:buNone/>
          </a:pPr>
          <a:r>
            <a:rPr lang="fr-FR" sz="2100" kern="1200"/>
            <a:t>Faire connaitre l’offre de service de la mission locale (</a:t>
          </a:r>
          <a:r>
            <a:rPr lang="fr-FR" sz="2100" kern="1200">
              <a:effectLst/>
              <a:latin typeface="Calibri" panose="020F0502020204030204" pitchFamily="34" charset="0"/>
              <a:ea typeface="Calibri" panose="020F0502020204030204" pitchFamily="34" charset="0"/>
              <a:cs typeface="Times New Roman" panose="02020603050405020304" pitchFamily="18" charset="0"/>
            </a:rPr>
            <a:t>Exhaustivité du catalogue)</a:t>
          </a:r>
          <a:endParaRPr lang="fr-FR" sz="2100" kern="1200"/>
        </a:p>
      </dsp:txBody>
      <dsp:txXfrm>
        <a:off x="844202" y="1594612"/>
        <a:ext cx="5744406" cy="797306"/>
      </dsp:txXfrm>
    </dsp:sp>
    <dsp:sp modelId="{4007C104-209E-4F02-A77B-1E0DBF46A95F}">
      <dsp:nvSpPr>
        <dsp:cNvPr id="0" name=""/>
        <dsp:cNvSpPr/>
      </dsp:nvSpPr>
      <dsp:spPr>
        <a:xfrm>
          <a:off x="345885" y="1494948"/>
          <a:ext cx="996632" cy="99663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21D700-B8D1-4F21-AEDA-50426430DE79}">
      <dsp:nvSpPr>
        <dsp:cNvPr id="0" name=""/>
        <dsp:cNvSpPr/>
      </dsp:nvSpPr>
      <dsp:spPr>
        <a:xfrm>
          <a:off x="554381" y="2790571"/>
          <a:ext cx="6034227" cy="797306"/>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2862" tIns="53340" rIns="53340" bIns="53340" numCol="1" spcCol="1270" anchor="ctr" anchorCtr="0">
          <a:noAutofit/>
        </a:bodyPr>
        <a:lstStyle/>
        <a:p>
          <a:pPr marL="0" lvl="0" indent="0" algn="l" defTabSz="933450">
            <a:lnSpc>
              <a:spcPct val="90000"/>
            </a:lnSpc>
            <a:spcBef>
              <a:spcPct val="0"/>
            </a:spcBef>
            <a:spcAft>
              <a:spcPct val="35000"/>
            </a:spcAft>
            <a:buNone/>
          </a:pPr>
          <a:r>
            <a:rPr lang="fr-FR" sz="2100" kern="1200"/>
            <a:t>Simplifier l’inscription des jeunes à nos actions. Rendre l’outil accessible à tous et toutes</a:t>
          </a:r>
        </a:p>
      </dsp:txBody>
      <dsp:txXfrm>
        <a:off x="554381" y="2790571"/>
        <a:ext cx="6034227" cy="797306"/>
      </dsp:txXfrm>
    </dsp:sp>
    <dsp:sp modelId="{320D4A04-868C-46A5-B544-0E8117397581}">
      <dsp:nvSpPr>
        <dsp:cNvPr id="0" name=""/>
        <dsp:cNvSpPr/>
      </dsp:nvSpPr>
      <dsp:spPr>
        <a:xfrm>
          <a:off x="56065" y="2690907"/>
          <a:ext cx="996632" cy="99663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B1F5993-1059-4A7F-9356-B04F5B2C59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D51892A-FA05-4F34-A5DD-26BB915F9F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66D3D-27BC-42B7-99AD-F15B54630141}" type="datetimeFigureOut">
              <a:rPr lang="fr-FR" smtClean="0"/>
              <a:t>23/01/2023</a:t>
            </a:fld>
            <a:endParaRPr lang="fr-FR"/>
          </a:p>
        </p:txBody>
      </p:sp>
      <p:sp>
        <p:nvSpPr>
          <p:cNvPr id="4" name="Espace réservé du pied de page 3">
            <a:extLst>
              <a:ext uri="{FF2B5EF4-FFF2-40B4-BE49-F238E27FC236}">
                <a16:creationId xmlns:a16="http://schemas.microsoft.com/office/drawing/2014/main" id="{1FC69A4F-CA71-41A8-87ED-EFA347E4D7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9D69055-C214-423B-BF75-31F9355425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7FFA48-3ACE-41B4-9B72-4FEB3E771714}" type="slidenum">
              <a:rPr lang="fr-FR" smtClean="0"/>
              <a:t>‹N°›</a:t>
            </a:fld>
            <a:endParaRPr lang="fr-FR"/>
          </a:p>
        </p:txBody>
      </p:sp>
    </p:spTree>
    <p:extLst>
      <p:ext uri="{BB962C8B-B14F-4D97-AF65-F5344CB8AC3E}">
        <p14:creationId xmlns:p14="http://schemas.microsoft.com/office/powerpoint/2010/main" val="22506898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EDBF2-B7C7-4728-AA66-349495A81E49}" type="datetimeFigureOut">
              <a:rPr lang="fr-FR" smtClean="0"/>
              <a:t>23/01/2023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7FDAA-E5DB-4055-B152-6CF3C02234A1}" type="slidenum">
              <a:rPr lang="fr-FR" smtClean="0"/>
              <a:t>‹N°›</a:t>
            </a:fld>
            <a:endParaRPr lang="fr-FR"/>
          </a:p>
        </p:txBody>
      </p:sp>
    </p:spTree>
    <p:extLst>
      <p:ext uri="{BB962C8B-B14F-4D97-AF65-F5344CB8AC3E}">
        <p14:creationId xmlns:p14="http://schemas.microsoft.com/office/powerpoint/2010/main" val="25376482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96C3BC-D1EF-4F2B-9987-1AC7FF32F5B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13A79C2-4F63-426F-8BDA-8B3D3265DE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88CE000-153C-415C-AB0B-80B27C7398B4}"/>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C9F38F5C-FF76-4FA8-BB5A-FD64BF6628B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49B715-AF96-474D-BDA0-2EC3A6B05A18}"/>
              </a:ext>
            </a:extLst>
          </p:cNvPr>
          <p:cNvSpPr>
            <a:spLocks noGrp="1"/>
          </p:cNvSpPr>
          <p:nvPr>
            <p:ph type="sldNum" sz="quarter" idx="12"/>
          </p:nvPr>
        </p:nvSpPr>
        <p:spPr/>
        <p:txBody>
          <a:bodyPr/>
          <a:lstStyle/>
          <a:p>
            <a:fld id="{4C420585-5CC0-46F3-8E66-129A3502CC1C}" type="slidenum">
              <a:rPr lang="fr-FR" smtClean="0"/>
              <a:t>‹N°›</a:t>
            </a:fld>
            <a:endParaRPr lang="fr-FR"/>
          </a:p>
        </p:txBody>
      </p:sp>
    </p:spTree>
    <p:extLst>
      <p:ext uri="{BB962C8B-B14F-4D97-AF65-F5344CB8AC3E}">
        <p14:creationId xmlns:p14="http://schemas.microsoft.com/office/powerpoint/2010/main" val="2015863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33591C-3855-43D5-92AB-F494A5C74F8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E025DA1-7097-4994-88A1-83BD8DD81BBD}"/>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DBF6026-7E1F-466B-9B86-A8575C5A147F}"/>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97E09FF6-8B6D-4546-9938-2271D0AE385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999D982-58A2-48D9-A8C5-91248AED7053}"/>
              </a:ext>
            </a:extLst>
          </p:cNvPr>
          <p:cNvSpPr>
            <a:spLocks noGrp="1"/>
          </p:cNvSpPr>
          <p:nvPr>
            <p:ph type="sldNum" sz="quarter" idx="12"/>
          </p:nvPr>
        </p:nvSpPr>
        <p:spPr/>
        <p:txBody>
          <a:bodyPr/>
          <a:lstStyle/>
          <a:p>
            <a:fld id="{4C420585-5CC0-46F3-8E66-129A3502CC1C}" type="slidenum">
              <a:rPr lang="fr-FR" smtClean="0"/>
              <a:t>‹N°›</a:t>
            </a:fld>
            <a:endParaRPr lang="fr-FR"/>
          </a:p>
        </p:txBody>
      </p:sp>
    </p:spTree>
    <p:extLst>
      <p:ext uri="{BB962C8B-B14F-4D97-AF65-F5344CB8AC3E}">
        <p14:creationId xmlns:p14="http://schemas.microsoft.com/office/powerpoint/2010/main" val="2980320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7CC3FC9-16B2-47D5-A961-28279B61298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0C6B4C2-D126-45B1-92E1-65AEB80A2DCC}"/>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5744AF-E948-41BB-82AB-6F281DF06731}"/>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BFC91ABA-D690-4542-8767-461CF34A60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0D28507-0B30-4AFE-A8F8-AD46722CEE20}"/>
              </a:ext>
            </a:extLst>
          </p:cNvPr>
          <p:cNvSpPr>
            <a:spLocks noGrp="1"/>
          </p:cNvSpPr>
          <p:nvPr>
            <p:ph type="sldNum" sz="quarter" idx="12"/>
          </p:nvPr>
        </p:nvSpPr>
        <p:spPr/>
        <p:txBody>
          <a:bodyPr/>
          <a:lstStyle/>
          <a:p>
            <a:fld id="{4C420585-5CC0-46F3-8E66-129A3502CC1C}" type="slidenum">
              <a:rPr lang="fr-FR" smtClean="0"/>
              <a:t>‹N°›</a:t>
            </a:fld>
            <a:endParaRPr lang="fr-FR"/>
          </a:p>
        </p:txBody>
      </p:sp>
    </p:spTree>
    <p:extLst>
      <p:ext uri="{BB962C8B-B14F-4D97-AF65-F5344CB8AC3E}">
        <p14:creationId xmlns:p14="http://schemas.microsoft.com/office/powerpoint/2010/main" val="612842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48" name="Texte du titre"/>
          <p:cNvSpPr>
            <a:spLocks noGrp="1"/>
          </p:cNvSpPr>
          <p:nvPr>
            <p:ph type="title"/>
          </p:nvPr>
        </p:nvSpPr>
        <p:spPr>
          <a:xfrm>
            <a:off x="2193727" y="312539"/>
            <a:ext cx="7804547" cy="1518047"/>
          </a:xfrm>
          <a:prstGeom prst="rect">
            <a:avLst/>
          </a:prstGeom>
        </p:spPr>
        <p:txBody>
          <a:bodyPr/>
          <a:lstStyle/>
          <a:p>
            <a:r>
              <a:t>Texte du titre</a:t>
            </a:r>
          </a:p>
        </p:txBody>
      </p:sp>
      <p:sp>
        <p:nvSpPr>
          <p:cNvPr id="49" name="Numéro de diapositive"/>
          <p:cNvSpPr>
            <a:spLocks noGrp="1"/>
          </p:cNvSpPr>
          <p:nvPr>
            <p:ph type="sldNum" sz="quarter" idx="2"/>
          </p:nvPr>
        </p:nvSpPr>
        <p:spPr>
          <a:xfrm>
            <a:off x="5967907" y="6505277"/>
            <a:ext cx="247257" cy="255588"/>
          </a:xfrm>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98379757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35904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4B9191-33AF-44EF-90DC-CC04BA6BE2C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799D2C0-A7BA-4F8A-8D1E-01E46338C8E0}"/>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81B88DA-025E-4657-A6E1-545246E98EDC}"/>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75A478C8-762B-4F48-BC80-B2891206E51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DD8C37-FBA8-4C0A-80A6-D6B2DBD82B89}"/>
              </a:ext>
            </a:extLst>
          </p:cNvPr>
          <p:cNvSpPr>
            <a:spLocks noGrp="1"/>
          </p:cNvSpPr>
          <p:nvPr>
            <p:ph type="sldNum" sz="quarter" idx="12"/>
          </p:nvPr>
        </p:nvSpPr>
        <p:spPr/>
        <p:txBody>
          <a:bodyPr/>
          <a:lstStyle/>
          <a:p>
            <a:fld id="{4C420585-5CC0-46F3-8E66-129A3502CC1C}" type="slidenum">
              <a:rPr lang="fr-FR" smtClean="0"/>
              <a:t>‹N°›</a:t>
            </a:fld>
            <a:endParaRPr lang="fr-FR"/>
          </a:p>
        </p:txBody>
      </p:sp>
    </p:spTree>
    <p:extLst>
      <p:ext uri="{BB962C8B-B14F-4D97-AF65-F5344CB8AC3E}">
        <p14:creationId xmlns:p14="http://schemas.microsoft.com/office/powerpoint/2010/main" val="2503650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0E16BB-3454-4CFD-AEE0-7BBD0C032E9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A52E307-4CBE-4BD2-8E5A-9D74335B1D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B7F4EDA4-D5CF-44A4-90D2-C9D4C0409CDE}"/>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3D45E7AA-34FE-4C50-97DF-2C6341DC813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E968993-3930-4514-BEBB-8E00B599692D}"/>
              </a:ext>
            </a:extLst>
          </p:cNvPr>
          <p:cNvSpPr>
            <a:spLocks noGrp="1"/>
          </p:cNvSpPr>
          <p:nvPr>
            <p:ph type="sldNum" sz="quarter" idx="12"/>
          </p:nvPr>
        </p:nvSpPr>
        <p:spPr/>
        <p:txBody>
          <a:bodyPr/>
          <a:lstStyle/>
          <a:p>
            <a:fld id="{4C420585-5CC0-46F3-8E66-129A3502CC1C}" type="slidenum">
              <a:rPr lang="fr-FR" smtClean="0"/>
              <a:t>‹N°›</a:t>
            </a:fld>
            <a:endParaRPr lang="fr-FR"/>
          </a:p>
        </p:txBody>
      </p:sp>
    </p:spTree>
    <p:extLst>
      <p:ext uri="{BB962C8B-B14F-4D97-AF65-F5344CB8AC3E}">
        <p14:creationId xmlns:p14="http://schemas.microsoft.com/office/powerpoint/2010/main" val="371614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7DD5C5-7599-4F1D-B17E-7124A813428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27FD924-589F-49D4-8FC1-F17BCFDEE8BF}"/>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DB92414-748C-49B9-80B7-28DFD7F7BDD8}"/>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237E681-68FE-41F5-B17A-B36271E60A55}"/>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7E999230-8330-4F3B-B73E-3953F2A187F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DF96A72-6A23-4D1E-BAB4-C73CCB65E197}"/>
              </a:ext>
            </a:extLst>
          </p:cNvPr>
          <p:cNvSpPr>
            <a:spLocks noGrp="1"/>
          </p:cNvSpPr>
          <p:nvPr>
            <p:ph type="sldNum" sz="quarter" idx="12"/>
          </p:nvPr>
        </p:nvSpPr>
        <p:spPr/>
        <p:txBody>
          <a:bodyPr/>
          <a:lstStyle/>
          <a:p>
            <a:fld id="{4C420585-5CC0-46F3-8E66-129A3502CC1C}" type="slidenum">
              <a:rPr lang="fr-FR" smtClean="0"/>
              <a:t>‹N°›</a:t>
            </a:fld>
            <a:endParaRPr lang="fr-FR"/>
          </a:p>
        </p:txBody>
      </p:sp>
    </p:spTree>
    <p:extLst>
      <p:ext uri="{BB962C8B-B14F-4D97-AF65-F5344CB8AC3E}">
        <p14:creationId xmlns:p14="http://schemas.microsoft.com/office/powerpoint/2010/main" val="334982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0A507A-FF19-45BE-ACD2-779B11F0B4D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C98E04F-DF1C-4926-B85A-663397A26B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6CD26BFA-BECE-454A-B0CB-7283908DD446}"/>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353FA20-770C-49CD-8495-33D4535113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8242755A-6163-44A1-97EF-A8189F34F705}"/>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471B4F6-50B5-479E-BE99-59D8AEA79FAA}"/>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B7ACDFB1-7C01-406A-A933-93CA118B535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82C241F-C6A0-4561-A075-48B37E58C672}"/>
              </a:ext>
            </a:extLst>
          </p:cNvPr>
          <p:cNvSpPr>
            <a:spLocks noGrp="1"/>
          </p:cNvSpPr>
          <p:nvPr>
            <p:ph type="sldNum" sz="quarter" idx="12"/>
          </p:nvPr>
        </p:nvSpPr>
        <p:spPr/>
        <p:txBody>
          <a:bodyPr/>
          <a:lstStyle/>
          <a:p>
            <a:fld id="{4C420585-5CC0-46F3-8E66-129A3502CC1C}" type="slidenum">
              <a:rPr lang="fr-FR" smtClean="0"/>
              <a:t>‹N°›</a:t>
            </a:fld>
            <a:endParaRPr lang="fr-FR"/>
          </a:p>
        </p:txBody>
      </p:sp>
    </p:spTree>
    <p:extLst>
      <p:ext uri="{BB962C8B-B14F-4D97-AF65-F5344CB8AC3E}">
        <p14:creationId xmlns:p14="http://schemas.microsoft.com/office/powerpoint/2010/main" val="366984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104CF3-4A35-473A-ACF6-10CA3914BC0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7FDD85B-6EAB-453F-8D2B-BA4B02D9A201}"/>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7A184861-1730-41E6-9146-DCB2542A170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7E22401-3885-42E4-91D6-C13BF63949BE}"/>
              </a:ext>
            </a:extLst>
          </p:cNvPr>
          <p:cNvSpPr>
            <a:spLocks noGrp="1"/>
          </p:cNvSpPr>
          <p:nvPr>
            <p:ph type="sldNum" sz="quarter" idx="12"/>
          </p:nvPr>
        </p:nvSpPr>
        <p:spPr/>
        <p:txBody>
          <a:bodyPr/>
          <a:lstStyle/>
          <a:p>
            <a:fld id="{4C420585-5CC0-46F3-8E66-129A3502CC1C}" type="slidenum">
              <a:rPr lang="fr-FR" smtClean="0"/>
              <a:t>‹N°›</a:t>
            </a:fld>
            <a:endParaRPr lang="fr-FR"/>
          </a:p>
        </p:txBody>
      </p:sp>
    </p:spTree>
    <p:extLst>
      <p:ext uri="{BB962C8B-B14F-4D97-AF65-F5344CB8AC3E}">
        <p14:creationId xmlns:p14="http://schemas.microsoft.com/office/powerpoint/2010/main" val="373796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9A64100-22B4-4C01-933E-4FE9D20F1A63}"/>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B4E49332-F151-40BB-88C2-B568FF9959D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8986655-6902-427A-B4B7-E482DA4C6ECA}"/>
              </a:ext>
            </a:extLst>
          </p:cNvPr>
          <p:cNvSpPr>
            <a:spLocks noGrp="1"/>
          </p:cNvSpPr>
          <p:nvPr>
            <p:ph type="sldNum" sz="quarter" idx="12"/>
          </p:nvPr>
        </p:nvSpPr>
        <p:spPr/>
        <p:txBody>
          <a:bodyPr/>
          <a:lstStyle/>
          <a:p>
            <a:fld id="{4C420585-5CC0-46F3-8E66-129A3502CC1C}" type="slidenum">
              <a:rPr lang="fr-FR" smtClean="0"/>
              <a:t>‹N°›</a:t>
            </a:fld>
            <a:endParaRPr lang="fr-FR"/>
          </a:p>
        </p:txBody>
      </p:sp>
    </p:spTree>
    <p:extLst>
      <p:ext uri="{BB962C8B-B14F-4D97-AF65-F5344CB8AC3E}">
        <p14:creationId xmlns:p14="http://schemas.microsoft.com/office/powerpoint/2010/main" val="3882670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E1A7F6-344C-4A41-8DB3-EDEF006BE7D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9E2D256-8D43-4D0A-BA20-BF0E777780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AF1A60D-08F1-4F1D-A20C-73E952199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B5B4714-9D77-44F3-99A0-27DA7095AA01}"/>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D9241620-3098-4C96-B173-964FB58F96F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BFFBA99-F8E4-4B29-A128-088878072801}"/>
              </a:ext>
            </a:extLst>
          </p:cNvPr>
          <p:cNvSpPr>
            <a:spLocks noGrp="1"/>
          </p:cNvSpPr>
          <p:nvPr>
            <p:ph type="sldNum" sz="quarter" idx="12"/>
          </p:nvPr>
        </p:nvSpPr>
        <p:spPr/>
        <p:txBody>
          <a:bodyPr/>
          <a:lstStyle/>
          <a:p>
            <a:fld id="{4C420585-5CC0-46F3-8E66-129A3502CC1C}" type="slidenum">
              <a:rPr lang="fr-FR" smtClean="0"/>
              <a:t>‹N°›</a:t>
            </a:fld>
            <a:endParaRPr lang="fr-FR"/>
          </a:p>
        </p:txBody>
      </p:sp>
    </p:spTree>
    <p:extLst>
      <p:ext uri="{BB962C8B-B14F-4D97-AF65-F5344CB8AC3E}">
        <p14:creationId xmlns:p14="http://schemas.microsoft.com/office/powerpoint/2010/main" val="798171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B0972A-184D-4DF7-9E5A-217DBED18ED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C6E69C8-F0FC-4315-B83B-50E37AFC51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DEB7BBD-A1E3-41A4-8E22-801DA085A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1E87588-1035-47B0-9867-6A2BBE07F359}"/>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B7B84049-C6C3-4C01-AA6D-49ACF1C0291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C00421C-6F64-46E7-9402-FF97764D2B68}"/>
              </a:ext>
            </a:extLst>
          </p:cNvPr>
          <p:cNvSpPr>
            <a:spLocks noGrp="1"/>
          </p:cNvSpPr>
          <p:nvPr>
            <p:ph type="sldNum" sz="quarter" idx="12"/>
          </p:nvPr>
        </p:nvSpPr>
        <p:spPr/>
        <p:txBody>
          <a:bodyPr/>
          <a:lstStyle/>
          <a:p>
            <a:fld id="{4C420585-5CC0-46F3-8E66-129A3502CC1C}" type="slidenum">
              <a:rPr lang="fr-FR" smtClean="0"/>
              <a:t>‹N°›</a:t>
            </a:fld>
            <a:endParaRPr lang="fr-FR"/>
          </a:p>
        </p:txBody>
      </p:sp>
    </p:spTree>
    <p:extLst>
      <p:ext uri="{BB962C8B-B14F-4D97-AF65-F5344CB8AC3E}">
        <p14:creationId xmlns:p14="http://schemas.microsoft.com/office/powerpoint/2010/main" val="1269120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FB5D004-0CDD-4D2B-9526-9B4C51363F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9E188F5-6AFA-4858-8660-C71720184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63F24E-EE59-468C-8663-D67A1957C0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CC7BAAA0-D301-4BB9-BF73-EA815251FE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B4998E5-E986-4500-BC5E-E5258D0CC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20585-5CC0-46F3-8E66-129A3502CC1C}" type="slidenum">
              <a:rPr lang="fr-FR" smtClean="0"/>
              <a:t>‹N°›</a:t>
            </a:fld>
            <a:endParaRPr lang="fr-FR"/>
          </a:p>
        </p:txBody>
      </p:sp>
    </p:spTree>
    <p:extLst>
      <p:ext uri="{BB962C8B-B14F-4D97-AF65-F5344CB8AC3E}">
        <p14:creationId xmlns:p14="http://schemas.microsoft.com/office/powerpoint/2010/main" val="432888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image" Target="../media/image7.png"/><Relationship Id="rId5" Type="http://schemas.openxmlformats.org/officeDocument/2006/relationships/diagramLayout" Target="../diagrams/layout1.xml"/><Relationship Id="rId10" Type="http://schemas.openxmlformats.org/officeDocument/2006/relationships/image" Target="../media/image6.png"/><Relationship Id="rId4" Type="http://schemas.openxmlformats.org/officeDocument/2006/relationships/diagramData" Target="../diagrams/data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p:cNvSpPr/>
          <p:nvPr/>
        </p:nvSpPr>
        <p:spPr>
          <a:xfrm>
            <a:off x="0" y="-68902"/>
            <a:ext cx="12216247" cy="5381963"/>
          </a:xfrm>
          <a:prstGeom prst="rect">
            <a:avLst/>
          </a:prstGeom>
          <a:solidFill>
            <a:srgbClr val="EBEBEB"/>
          </a:solidFill>
          <a:ln w="12700">
            <a:miter lim="400000"/>
          </a:ln>
          <a:effectLst/>
        </p:spPr>
        <p:txBody>
          <a:bodyPr lIns="35719" tIns="35719" rIns="35719" bIns="35719" anchor="ctr"/>
          <a:lstStyle/>
          <a:p>
            <a:pPr>
              <a:defRPr sz="3200">
                <a:solidFill>
                  <a:srgbClr val="FFFFFF"/>
                </a:solidFill>
              </a:defRPr>
            </a:pPr>
            <a:endParaRPr sz="1600"/>
          </a:p>
        </p:txBody>
      </p:sp>
      <p:pic>
        <p:nvPicPr>
          <p:cNvPr id="4" name="pasted-image.pdf" descr="pasted-image.pdf"/>
          <p:cNvPicPr>
            <a:picLocks noChangeAspect="1"/>
          </p:cNvPicPr>
          <p:nvPr/>
        </p:nvPicPr>
        <p:blipFill>
          <a:blip r:embed="rId2"/>
          <a:stretch>
            <a:fillRect/>
          </a:stretch>
        </p:blipFill>
        <p:spPr>
          <a:xfrm>
            <a:off x="4663703" y="5531960"/>
            <a:ext cx="2864595" cy="1326040"/>
          </a:xfrm>
          <a:prstGeom prst="rect">
            <a:avLst/>
          </a:prstGeom>
          <a:ln w="12700">
            <a:miter lim="400000"/>
          </a:ln>
        </p:spPr>
      </p:pic>
      <p:pic>
        <p:nvPicPr>
          <p:cNvPr id="5" name="pasted-image.pdf" descr="pasted-image.pdf"/>
          <p:cNvPicPr>
            <a:picLocks noChangeAspect="1"/>
          </p:cNvPicPr>
          <p:nvPr/>
        </p:nvPicPr>
        <p:blipFill>
          <a:blip r:embed="rId3"/>
          <a:stretch>
            <a:fillRect/>
          </a:stretch>
        </p:blipFill>
        <p:spPr>
          <a:xfrm>
            <a:off x="3958391" y="587139"/>
            <a:ext cx="4275219" cy="1630358"/>
          </a:xfrm>
          <a:prstGeom prst="rect">
            <a:avLst/>
          </a:prstGeom>
          <a:ln w="12700">
            <a:miter lim="400000"/>
          </a:ln>
        </p:spPr>
      </p:pic>
      <p:pic>
        <p:nvPicPr>
          <p:cNvPr id="6" name="pasted-image.pdf" descr="pasted-image.pdf"/>
          <p:cNvPicPr>
            <a:picLocks/>
          </p:cNvPicPr>
          <p:nvPr/>
        </p:nvPicPr>
        <p:blipFill>
          <a:blip r:embed="rId4"/>
          <a:stretch>
            <a:fillRect/>
          </a:stretch>
        </p:blipFill>
        <p:spPr>
          <a:xfrm>
            <a:off x="4318000" y="4155965"/>
            <a:ext cx="3556000" cy="410441"/>
          </a:xfrm>
          <a:prstGeom prst="rect">
            <a:avLst/>
          </a:prstGeom>
          <a:ln w="12700">
            <a:miter lim="400000"/>
          </a:ln>
        </p:spPr>
      </p:pic>
      <p:sp>
        <p:nvSpPr>
          <p:cNvPr id="8" name="PAEJ"/>
          <p:cNvSpPr/>
          <p:nvPr/>
        </p:nvSpPr>
        <p:spPr>
          <a:xfrm>
            <a:off x="1236810" y="2286649"/>
            <a:ext cx="9868792" cy="145097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defTabSz="457200">
              <a:lnSpc>
                <a:spcPct val="120000"/>
              </a:lnSpc>
              <a:defRPr sz="24000">
                <a:solidFill>
                  <a:srgbClr val="009EE0"/>
                </a:solidFill>
                <a:latin typeface="Calibri"/>
                <a:ea typeface="Calibri"/>
                <a:cs typeface="Calibri"/>
                <a:sym typeface="Calibri"/>
              </a:defRPr>
            </a:lvl1pPr>
          </a:lstStyle>
          <a:p>
            <a:r>
              <a:rPr lang="fr-FR" sz="8000"/>
              <a:t>Plan de communication</a:t>
            </a:r>
          </a:p>
        </p:txBody>
      </p:sp>
      <p:sp>
        <p:nvSpPr>
          <p:cNvPr id="10" name="5 JANVIER 2018"/>
          <p:cNvSpPr/>
          <p:nvPr/>
        </p:nvSpPr>
        <p:spPr>
          <a:xfrm>
            <a:off x="4759563" y="4728545"/>
            <a:ext cx="2672874" cy="416845"/>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57200">
              <a:lnSpc>
                <a:spcPct val="120000"/>
              </a:lnSpc>
              <a:defRPr sz="3000">
                <a:solidFill>
                  <a:srgbClr val="515151"/>
                </a:solidFill>
                <a:latin typeface="Calibri"/>
                <a:ea typeface="Calibri"/>
                <a:cs typeface="Calibri"/>
                <a:sym typeface="Calibri"/>
              </a:defRPr>
            </a:lvl1pPr>
          </a:lstStyle>
          <a:p>
            <a:pPr algn="ctr"/>
            <a:endParaRPr sz="2000"/>
          </a:p>
        </p:txBody>
      </p:sp>
      <p:sp>
        <p:nvSpPr>
          <p:cNvPr id="2" name="ZoneTexte 1">
            <a:extLst>
              <a:ext uri="{FF2B5EF4-FFF2-40B4-BE49-F238E27FC236}">
                <a16:creationId xmlns:a16="http://schemas.microsoft.com/office/drawing/2014/main" id="{873CD4A6-4D9F-4FF8-91BC-09A642412407}"/>
              </a:ext>
            </a:extLst>
          </p:cNvPr>
          <p:cNvSpPr txBox="1"/>
          <p:nvPr/>
        </p:nvSpPr>
        <p:spPr>
          <a:xfrm>
            <a:off x="4384486" y="4086813"/>
            <a:ext cx="3423028" cy="5030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66" hangingPunct="0"/>
            <a:r>
              <a:rPr lang="fr-FR" sz="2800">
                <a:solidFill>
                  <a:schemeClr val="bg1"/>
                </a:solidFill>
                <a:latin typeface="Calibri"/>
                <a:cs typeface="Calibri"/>
                <a:sym typeface="Helvetica Light"/>
              </a:rPr>
              <a:t>L’inscription.com</a:t>
            </a:r>
          </a:p>
        </p:txBody>
      </p:sp>
    </p:spTree>
    <p:extLst>
      <p:ext uri="{BB962C8B-B14F-4D97-AF65-F5344CB8AC3E}">
        <p14:creationId xmlns:p14="http://schemas.microsoft.com/office/powerpoint/2010/main" val="17690975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uméro de diapositive"/>
          <p:cNvSpPr>
            <a:spLocks noGrp="1"/>
          </p:cNvSpPr>
          <p:nvPr>
            <p:ph type="sldNum" sz="quarter" idx="4294967295"/>
          </p:nvPr>
        </p:nvSpPr>
        <p:spPr>
          <a:xfrm>
            <a:off x="11764595" y="6444456"/>
            <a:ext cx="334951" cy="350838"/>
          </a:xfrm>
          <a:prstGeom prst="rect">
            <a:avLst/>
          </a:prstGeom>
          <a:extLst>
            <a:ext uri="{C572A759-6A51-4108-AA02-DFA0A04FC94B}">
              <ma14:wrappingTextBoxFlag xmlns:ma14="http://schemas.microsoft.com/office/mac/drawingml/2011/main" xmlns="" val="1"/>
            </a:ext>
          </a:extLst>
        </p:spPr>
        <p:txBody>
          <a:bodyPr/>
          <a:lstStyle>
            <a:lvl1pPr>
              <a:defRPr sz="1800" b="1">
                <a:solidFill>
                  <a:srgbClr val="FFFFFF"/>
                </a:solidFill>
                <a:latin typeface="Calibri"/>
                <a:ea typeface="Calibri"/>
                <a:cs typeface="Calibri"/>
                <a:sym typeface="Calibri"/>
              </a:defRPr>
            </a:lvl1pPr>
          </a:lstStyle>
          <a:p>
            <a:fld id="{86CB4B4D-7CA3-9044-876B-883B54F8677D}" type="slidenum">
              <a:t>2</a:t>
            </a:fld>
            <a:endParaRPr/>
          </a:p>
        </p:txBody>
      </p:sp>
      <p:grpSp>
        <p:nvGrpSpPr>
          <p:cNvPr id="9" name="Grouper 8"/>
          <p:cNvGrpSpPr/>
          <p:nvPr/>
        </p:nvGrpSpPr>
        <p:grpSpPr>
          <a:xfrm>
            <a:off x="0" y="-3043"/>
            <a:ext cx="2666301" cy="6859485"/>
            <a:chOff x="-276848" y="-607600"/>
            <a:chExt cx="5332601" cy="13718969"/>
          </a:xfrm>
        </p:grpSpPr>
        <p:sp>
          <p:nvSpPr>
            <p:cNvPr id="10" name="Rectangle"/>
            <p:cNvSpPr/>
            <p:nvPr userDrawn="1"/>
          </p:nvSpPr>
          <p:spPr>
            <a:xfrm>
              <a:off x="-276848" y="-607600"/>
              <a:ext cx="5080001" cy="13718969"/>
            </a:xfrm>
            <a:prstGeom prst="rect">
              <a:avLst/>
            </a:prstGeom>
            <a:solidFill>
              <a:srgbClr val="EBEBEB"/>
            </a:solidFill>
            <a:ln w="12700">
              <a:miter lim="400000"/>
            </a:ln>
            <a:effectLst>
              <a:outerShdw blurRad="50800" dist="25400" dir="5400000" rotWithShape="0">
                <a:srgbClr val="000000">
                  <a:alpha val="50000"/>
                </a:srgbClr>
              </a:outerShdw>
            </a:effectLst>
          </p:spPr>
          <p:txBody>
            <a:bodyPr lIns="35719" tIns="35719" rIns="35719" bIns="35719" anchor="ctr"/>
            <a:lstStyle/>
            <a:p>
              <a:pPr>
                <a:defRPr sz="3200">
                  <a:solidFill>
                    <a:srgbClr val="FFFFFF"/>
                  </a:solidFill>
                </a:defRPr>
              </a:pPr>
              <a:endParaRPr sz="1600"/>
            </a:p>
          </p:txBody>
        </p:sp>
        <p:sp>
          <p:nvSpPr>
            <p:cNvPr id="11" name="PAEJ"/>
            <p:cNvSpPr/>
            <p:nvPr userDrawn="1"/>
          </p:nvSpPr>
          <p:spPr>
            <a:xfrm>
              <a:off x="-24248" y="3921428"/>
              <a:ext cx="5080001" cy="76469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57200">
                <a:lnSpc>
                  <a:spcPct val="120000"/>
                </a:lnSpc>
                <a:defRPr sz="15400">
                  <a:solidFill>
                    <a:srgbClr val="009EE0"/>
                  </a:solidFill>
                  <a:latin typeface="Calibri"/>
                  <a:ea typeface="Calibri"/>
                  <a:cs typeface="Calibri"/>
                  <a:sym typeface="Calibri"/>
                </a:defRPr>
              </a:lvl1pPr>
            </a:lstStyle>
            <a:p>
              <a:pPr algn="ctr"/>
              <a:r>
                <a:rPr lang="fr-FR" sz="1800"/>
                <a:t>Objectifs et cibles</a:t>
              </a:r>
            </a:p>
          </p:txBody>
        </p:sp>
        <p:pic>
          <p:nvPicPr>
            <p:cNvPr id="13" name="pasted-image.pdf" descr="pasted-image.pdf"/>
            <p:cNvPicPr>
              <a:picLocks noChangeAspect="1"/>
            </p:cNvPicPr>
            <p:nvPr userDrawn="1"/>
          </p:nvPicPr>
          <p:blipFill>
            <a:blip r:embed="rId2"/>
            <a:stretch>
              <a:fillRect/>
            </a:stretch>
          </p:blipFill>
          <p:spPr>
            <a:xfrm>
              <a:off x="923106" y="453277"/>
              <a:ext cx="3185295" cy="1214715"/>
            </a:xfrm>
            <a:prstGeom prst="rect">
              <a:avLst/>
            </a:prstGeom>
            <a:ln w="12700">
              <a:miter lim="400000"/>
            </a:ln>
          </p:spPr>
        </p:pic>
        <p:pic>
          <p:nvPicPr>
            <p:cNvPr id="14" name="pasted-image.pdf" descr="pasted-image.pdf"/>
            <p:cNvPicPr>
              <a:picLocks noChangeAspect="1"/>
            </p:cNvPicPr>
            <p:nvPr userDrawn="1"/>
          </p:nvPicPr>
          <p:blipFill>
            <a:blip r:embed="rId3"/>
            <a:stretch>
              <a:fillRect/>
            </a:stretch>
          </p:blipFill>
          <p:spPr>
            <a:xfrm>
              <a:off x="1560174" y="10588301"/>
              <a:ext cx="1911160" cy="2509854"/>
            </a:xfrm>
            <a:prstGeom prst="rect">
              <a:avLst/>
            </a:prstGeom>
            <a:ln w="12700">
              <a:miter lim="400000"/>
            </a:ln>
          </p:spPr>
        </p:pic>
      </p:grpSp>
      <p:graphicFrame>
        <p:nvGraphicFramePr>
          <p:cNvPr id="2" name="Diagramme 1">
            <a:extLst>
              <a:ext uri="{FF2B5EF4-FFF2-40B4-BE49-F238E27FC236}">
                <a16:creationId xmlns:a16="http://schemas.microsoft.com/office/drawing/2014/main" id="{9FC290E1-2FBD-4C1F-92BD-C4BFD0953745}"/>
              </a:ext>
            </a:extLst>
          </p:cNvPr>
          <p:cNvGraphicFramePr/>
          <p:nvPr>
            <p:extLst>
              <p:ext uri="{D42A27DB-BD31-4B8C-83A1-F6EECF244321}">
                <p14:modId xmlns:p14="http://schemas.microsoft.com/office/powerpoint/2010/main" val="2398439221"/>
              </p:ext>
            </p:extLst>
          </p:nvPr>
        </p:nvGraphicFramePr>
        <p:xfrm>
          <a:off x="3523404" y="173095"/>
          <a:ext cx="6642572" cy="39865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 4" descr="Une image contenant clipart&#10;&#10;Description générée automatiquement">
            <a:extLst>
              <a:ext uri="{FF2B5EF4-FFF2-40B4-BE49-F238E27FC236}">
                <a16:creationId xmlns:a16="http://schemas.microsoft.com/office/drawing/2014/main" id="{6DC73902-673B-4889-A8C9-D1495B17F6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67209" y="2863401"/>
            <a:ext cx="952500" cy="952500"/>
          </a:xfrm>
          <a:prstGeom prst="rect">
            <a:avLst/>
          </a:prstGeom>
        </p:spPr>
      </p:pic>
      <p:pic>
        <p:nvPicPr>
          <p:cNvPr id="7" name="Image 6">
            <a:extLst>
              <a:ext uri="{FF2B5EF4-FFF2-40B4-BE49-F238E27FC236}">
                <a16:creationId xmlns:a16="http://schemas.microsoft.com/office/drawing/2014/main" id="{E0F4EDD6-DDC9-440A-BD23-1242A2499D1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53812" y="1872304"/>
            <a:ext cx="609600" cy="609600"/>
          </a:xfrm>
          <a:prstGeom prst="rect">
            <a:avLst/>
          </a:prstGeom>
        </p:spPr>
      </p:pic>
      <p:pic>
        <p:nvPicPr>
          <p:cNvPr id="16" name="Image 15">
            <a:extLst>
              <a:ext uri="{FF2B5EF4-FFF2-40B4-BE49-F238E27FC236}">
                <a16:creationId xmlns:a16="http://schemas.microsoft.com/office/drawing/2014/main" id="{1C3C63C9-29C4-4108-AD97-E91957A4506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68062" y="722320"/>
            <a:ext cx="571500" cy="571500"/>
          </a:xfrm>
          <a:prstGeom prst="rect">
            <a:avLst/>
          </a:prstGeom>
        </p:spPr>
      </p:pic>
      <p:sp>
        <p:nvSpPr>
          <p:cNvPr id="17" name="ZoneTexte 16">
            <a:extLst>
              <a:ext uri="{FF2B5EF4-FFF2-40B4-BE49-F238E27FC236}">
                <a16:creationId xmlns:a16="http://schemas.microsoft.com/office/drawing/2014/main" id="{7E00D277-949C-41B2-B86A-28D45614BE32}"/>
              </a:ext>
            </a:extLst>
          </p:cNvPr>
          <p:cNvSpPr txBox="1"/>
          <p:nvPr/>
        </p:nvSpPr>
        <p:spPr>
          <a:xfrm>
            <a:off x="2863758" y="4181113"/>
            <a:ext cx="9328242" cy="2533322"/>
          </a:xfrm>
          <a:prstGeom prst="rect">
            <a:avLst/>
          </a:prstGeom>
          <a:noFill/>
        </p:spPr>
        <p:txBody>
          <a:bodyPr wrap="square">
            <a:spAutoFit/>
          </a:bodyPr>
          <a:lstStyle/>
          <a:p>
            <a:pPr>
              <a:lnSpc>
                <a:spcPct val="107000"/>
              </a:lnSpc>
              <a:spcAft>
                <a:spcPts val="150"/>
              </a:spcAft>
            </a:pPr>
            <a:r>
              <a:rPr lang="fr-FR" sz="1800" b="1">
                <a:solidFill>
                  <a:srgbClr val="00B0F0"/>
                </a:solidFill>
                <a:effectLst/>
                <a:latin typeface="Calibri" panose="020F0502020204030204" pitchFamily="34" charset="0"/>
                <a:ea typeface="MS Mincho" panose="020B0400000000000000" pitchFamily="49" charset="-128"/>
                <a:cs typeface="Times New Roman" panose="02020603050405020304" pitchFamily="18" charset="0"/>
              </a:rPr>
              <a:t>En externe </a:t>
            </a:r>
          </a:p>
          <a:p>
            <a:pPr>
              <a:lnSpc>
                <a:spcPct val="107000"/>
              </a:lnSpc>
              <a:spcAft>
                <a:spcPts val="150"/>
              </a:spcAft>
            </a:pPr>
            <a:r>
              <a:rPr lang="fr-FR">
                <a:solidFill>
                  <a:srgbClr val="000000"/>
                </a:solidFill>
                <a:latin typeface="Calibri" panose="020F0502020204030204" pitchFamily="34" charset="0"/>
                <a:ea typeface="Cambria" panose="02040503050406030204" pitchFamily="18" charset="0"/>
                <a:cs typeface="Times New Roman" panose="02020603050405020304" pitchFamily="18" charset="0"/>
              </a:rPr>
              <a:t>Tous les jeunes de 16 à 25 ans en Haute-Garonne et en cible secondaire les familles et par extension nos partenaires </a:t>
            </a:r>
          </a:p>
          <a:p>
            <a:r>
              <a:rPr lang="fr-FR" sz="1800" b="1">
                <a:solidFill>
                  <a:srgbClr val="00B0F0"/>
                </a:solidFill>
                <a:effectLst/>
                <a:latin typeface="Calibri" panose="020F0502020204030204" pitchFamily="34" charset="0"/>
                <a:ea typeface="MS Mincho" panose="020B0400000000000000" pitchFamily="49" charset="-128"/>
                <a:cs typeface="Times New Roman" panose="02020603050405020304" pitchFamily="18" charset="0"/>
              </a:rPr>
              <a:t>En interne </a:t>
            </a:r>
          </a:p>
          <a:p>
            <a:pPr lvl="0">
              <a:lnSpc>
                <a:spcPct val="107000"/>
              </a:lnSpc>
              <a:spcAft>
                <a:spcPts val="150"/>
              </a:spcAft>
            </a:pPr>
            <a:r>
              <a:rPr lang="fr-FR">
                <a:solidFill>
                  <a:srgbClr val="000000"/>
                </a:solidFill>
                <a:latin typeface="Calibri" panose="020F0502020204030204" pitchFamily="34" charset="0"/>
                <a:ea typeface="Cambria" panose="02040503050406030204" pitchFamily="18" charset="0"/>
                <a:cs typeface="Times New Roman" panose="02020603050405020304" pitchFamily="18" charset="0"/>
              </a:rPr>
              <a:t>Tous les jeunes suivis par la mission locale  sur i-</a:t>
            </a:r>
            <a:r>
              <a:rPr lang="fr-FR" err="1">
                <a:solidFill>
                  <a:srgbClr val="000000"/>
                </a:solidFill>
                <a:latin typeface="Calibri" panose="020F0502020204030204" pitchFamily="34" charset="0"/>
                <a:ea typeface="Cambria" panose="02040503050406030204" pitchFamily="18" charset="0"/>
                <a:cs typeface="Times New Roman" panose="02020603050405020304" pitchFamily="18" charset="0"/>
              </a:rPr>
              <a:t>milo</a:t>
            </a:r>
            <a:r>
              <a:rPr lang="fr-FR">
                <a:solidFill>
                  <a:srgbClr val="000000"/>
                </a:solidFill>
                <a:latin typeface="Calibri" panose="020F0502020204030204" pitchFamily="34" charset="0"/>
                <a:ea typeface="Cambria" panose="02040503050406030204" pitchFamily="18" charset="0"/>
                <a:cs typeface="Times New Roman" panose="02020603050405020304" pitchFamily="18" charset="0"/>
              </a:rPr>
              <a:t> en CEJ - les employés </a:t>
            </a:r>
          </a:p>
          <a:p>
            <a:pPr lvl="0">
              <a:lnSpc>
                <a:spcPct val="107000"/>
              </a:lnSpc>
              <a:spcAft>
                <a:spcPts val="150"/>
              </a:spcAft>
            </a:pPr>
            <a:r>
              <a:rPr lang="fr-FR" b="1">
                <a:solidFill>
                  <a:srgbClr val="00B0F0"/>
                </a:solidFill>
                <a:latin typeface="Calibri" panose="020F0502020204030204" pitchFamily="34" charset="0"/>
                <a:ea typeface="Cambria" panose="02040503050406030204" pitchFamily="18" charset="0"/>
                <a:cs typeface="Times New Roman" panose="02020603050405020304" pitchFamily="18" charset="0"/>
              </a:rPr>
              <a:t>Durée de la campagne </a:t>
            </a:r>
            <a:endParaRPr lang="fr-FR">
              <a:solidFill>
                <a:srgbClr val="000000"/>
              </a:solidFill>
              <a:latin typeface="Calibri" panose="020F0502020204030204" pitchFamily="34" charset="0"/>
              <a:ea typeface="Cambria" panose="02040503050406030204" pitchFamily="18" charset="0"/>
              <a:cs typeface="Times New Roman" panose="02020603050405020304" pitchFamily="18" charset="0"/>
            </a:endParaRPr>
          </a:p>
          <a:p>
            <a:pPr>
              <a:lnSpc>
                <a:spcPct val="107000"/>
              </a:lnSpc>
              <a:spcAft>
                <a:spcPts val="150"/>
              </a:spcAft>
            </a:pPr>
            <a:r>
              <a:rPr lang="fr-FR" sz="1800">
                <a:effectLst/>
                <a:latin typeface="Calibri" panose="020F0502020204030204" pitchFamily="34" charset="0"/>
                <a:ea typeface="Calibri" panose="020F0502020204030204" pitchFamily="34" charset="0"/>
                <a:cs typeface="Times New Roman" panose="02020603050405020304" pitchFamily="18" charset="0"/>
              </a:rPr>
              <a:t>Campagne va durer 1 mois pour s’inscrire dans la durée afin de faire connaitre la mission locale, ce nouveau service et pour avoir un impact. Lancement mi-janvier</a:t>
            </a:r>
          </a:p>
        </p:txBody>
      </p:sp>
    </p:spTree>
    <p:extLst>
      <p:ext uri="{BB962C8B-B14F-4D97-AF65-F5344CB8AC3E}">
        <p14:creationId xmlns:p14="http://schemas.microsoft.com/office/powerpoint/2010/main" val="278338427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uméro de diapositive"/>
          <p:cNvSpPr>
            <a:spLocks noGrp="1"/>
          </p:cNvSpPr>
          <p:nvPr>
            <p:ph type="sldNum" sz="quarter" idx="4294967295"/>
          </p:nvPr>
        </p:nvSpPr>
        <p:spPr>
          <a:xfrm>
            <a:off x="11764595" y="6444456"/>
            <a:ext cx="334951" cy="350838"/>
          </a:xfrm>
          <a:prstGeom prst="rect">
            <a:avLst/>
          </a:prstGeom>
          <a:extLst>
            <a:ext uri="{C572A759-6A51-4108-AA02-DFA0A04FC94B}">
              <ma14:wrappingTextBoxFlag xmlns:ma14="http://schemas.microsoft.com/office/mac/drawingml/2011/main" xmlns="" val="1"/>
            </a:ext>
          </a:extLst>
        </p:spPr>
        <p:txBody>
          <a:bodyPr/>
          <a:lstStyle>
            <a:lvl1pPr>
              <a:defRPr sz="1800" b="1">
                <a:solidFill>
                  <a:srgbClr val="FFFFFF"/>
                </a:solidFill>
                <a:latin typeface="Calibri"/>
                <a:ea typeface="Calibri"/>
                <a:cs typeface="Calibri"/>
                <a:sym typeface="Calibri"/>
              </a:defRPr>
            </a:lvl1pPr>
          </a:lstStyle>
          <a:p>
            <a:fld id="{86CB4B4D-7CA3-9044-876B-883B54F8677D}" type="slidenum">
              <a:t>3</a:t>
            </a:fld>
            <a:endParaRPr/>
          </a:p>
        </p:txBody>
      </p:sp>
      <p:grpSp>
        <p:nvGrpSpPr>
          <p:cNvPr id="9" name="Grouper 8"/>
          <p:cNvGrpSpPr/>
          <p:nvPr/>
        </p:nvGrpSpPr>
        <p:grpSpPr>
          <a:xfrm>
            <a:off x="0" y="-3043"/>
            <a:ext cx="2666301" cy="6859485"/>
            <a:chOff x="-276848" y="-607600"/>
            <a:chExt cx="5332601" cy="13718969"/>
          </a:xfrm>
        </p:grpSpPr>
        <p:sp>
          <p:nvSpPr>
            <p:cNvPr id="10" name="Rectangle"/>
            <p:cNvSpPr/>
            <p:nvPr userDrawn="1"/>
          </p:nvSpPr>
          <p:spPr>
            <a:xfrm>
              <a:off x="-276848" y="-607600"/>
              <a:ext cx="5080001" cy="13718969"/>
            </a:xfrm>
            <a:prstGeom prst="rect">
              <a:avLst/>
            </a:prstGeom>
            <a:solidFill>
              <a:srgbClr val="EBEBEB"/>
            </a:solidFill>
            <a:ln w="12700">
              <a:miter lim="400000"/>
            </a:ln>
            <a:effectLst>
              <a:outerShdw blurRad="50800" dist="25400" dir="5400000" rotWithShape="0">
                <a:srgbClr val="000000">
                  <a:alpha val="50000"/>
                </a:srgbClr>
              </a:outerShdw>
            </a:effectLst>
          </p:spPr>
          <p:txBody>
            <a:bodyPr lIns="35719" tIns="35719" rIns="35719" bIns="35719" anchor="ctr"/>
            <a:lstStyle/>
            <a:p>
              <a:pPr>
                <a:defRPr sz="3200">
                  <a:solidFill>
                    <a:srgbClr val="FFFFFF"/>
                  </a:solidFill>
                </a:defRPr>
              </a:pPr>
              <a:endParaRPr sz="1600"/>
            </a:p>
          </p:txBody>
        </p:sp>
        <p:sp>
          <p:nvSpPr>
            <p:cNvPr id="11" name="PAEJ"/>
            <p:cNvSpPr/>
            <p:nvPr userDrawn="1"/>
          </p:nvSpPr>
          <p:spPr>
            <a:xfrm>
              <a:off x="-24248" y="3589030"/>
              <a:ext cx="5080001" cy="1429494"/>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57200">
                <a:lnSpc>
                  <a:spcPct val="120000"/>
                </a:lnSpc>
                <a:defRPr sz="15400">
                  <a:solidFill>
                    <a:srgbClr val="009EE0"/>
                  </a:solidFill>
                  <a:latin typeface="Calibri"/>
                  <a:ea typeface="Calibri"/>
                  <a:cs typeface="Calibri"/>
                  <a:sym typeface="Calibri"/>
                </a:defRPr>
              </a:lvl1pPr>
            </a:lstStyle>
            <a:p>
              <a:pPr algn="ctr"/>
              <a:r>
                <a:rPr lang="fr-FR" sz="1800"/>
                <a:t>Proposition nom et graphique</a:t>
              </a:r>
            </a:p>
          </p:txBody>
        </p:sp>
        <p:pic>
          <p:nvPicPr>
            <p:cNvPr id="13" name="pasted-image.pdf" descr="pasted-image.pdf"/>
            <p:cNvPicPr>
              <a:picLocks noChangeAspect="1"/>
            </p:cNvPicPr>
            <p:nvPr userDrawn="1"/>
          </p:nvPicPr>
          <p:blipFill>
            <a:blip r:embed="rId2"/>
            <a:stretch>
              <a:fillRect/>
            </a:stretch>
          </p:blipFill>
          <p:spPr>
            <a:xfrm>
              <a:off x="923106" y="453277"/>
              <a:ext cx="3185295" cy="1214715"/>
            </a:xfrm>
            <a:prstGeom prst="rect">
              <a:avLst/>
            </a:prstGeom>
            <a:ln w="12700">
              <a:miter lim="400000"/>
            </a:ln>
          </p:spPr>
        </p:pic>
        <p:pic>
          <p:nvPicPr>
            <p:cNvPr id="14" name="pasted-image.pdf" descr="pasted-image.pdf"/>
            <p:cNvPicPr>
              <a:picLocks noChangeAspect="1"/>
            </p:cNvPicPr>
            <p:nvPr userDrawn="1"/>
          </p:nvPicPr>
          <p:blipFill>
            <a:blip r:embed="rId3"/>
            <a:stretch>
              <a:fillRect/>
            </a:stretch>
          </p:blipFill>
          <p:spPr>
            <a:xfrm>
              <a:off x="1560173" y="10588302"/>
              <a:ext cx="1911160" cy="2509854"/>
            </a:xfrm>
            <a:prstGeom prst="rect">
              <a:avLst/>
            </a:prstGeom>
            <a:ln w="12700">
              <a:miter lim="400000"/>
            </a:ln>
          </p:spPr>
        </p:pic>
      </p:grpSp>
      <p:sp>
        <p:nvSpPr>
          <p:cNvPr id="12" name="ZoneTexte 11">
            <a:extLst>
              <a:ext uri="{FF2B5EF4-FFF2-40B4-BE49-F238E27FC236}">
                <a16:creationId xmlns:a16="http://schemas.microsoft.com/office/drawing/2014/main" id="{73BC3B85-9990-4E68-B43E-837785F7986B}"/>
              </a:ext>
            </a:extLst>
          </p:cNvPr>
          <p:cNvSpPr txBox="1"/>
          <p:nvPr/>
        </p:nvSpPr>
        <p:spPr>
          <a:xfrm>
            <a:off x="2792601" y="285655"/>
            <a:ext cx="7700886" cy="6120458"/>
          </a:xfrm>
          <a:prstGeom prst="rect">
            <a:avLst/>
          </a:prstGeom>
          <a:noFill/>
        </p:spPr>
        <p:txBody>
          <a:bodyPr wrap="square">
            <a:spAutoFit/>
          </a:bodyPr>
          <a:lstStyle/>
          <a:p>
            <a:pPr lvl="0">
              <a:lnSpc>
                <a:spcPct val="107000"/>
              </a:lnSpc>
              <a:spcAft>
                <a:spcPts val="150"/>
              </a:spcAft>
            </a:pPr>
            <a:r>
              <a:rPr lang="fr-FR" b="1">
                <a:solidFill>
                  <a:srgbClr val="00B0F0"/>
                </a:solidFill>
                <a:latin typeface="Calibri" panose="020F0502020204030204" pitchFamily="34" charset="0"/>
                <a:ea typeface="Cambria" panose="02040503050406030204" pitchFamily="18" charset="0"/>
                <a:cs typeface="Times New Roman" panose="02020603050405020304" pitchFamily="18" charset="0"/>
              </a:rPr>
              <a:t>Nom de la plateforme </a:t>
            </a:r>
          </a:p>
          <a:p>
            <a:pPr lvl="0">
              <a:lnSpc>
                <a:spcPct val="107000"/>
              </a:lnSpc>
              <a:spcAft>
                <a:spcPts val="150"/>
              </a:spcAft>
            </a:pPr>
            <a:endParaRPr lang="fr-FR">
              <a:solidFill>
                <a:srgbClr val="000000"/>
              </a:solidFill>
              <a:latin typeface="Calibri" panose="020F0502020204030204" pitchFamily="34" charset="0"/>
              <a:ea typeface="Cambria" panose="02040503050406030204" pitchFamily="18" charset="0"/>
              <a:cs typeface="Times New Roman" panose="02020603050405020304" pitchFamily="18" charset="0"/>
            </a:endParaRPr>
          </a:p>
          <a:p>
            <a:pPr lvl="0">
              <a:lnSpc>
                <a:spcPct val="107000"/>
              </a:lnSpc>
              <a:spcAft>
                <a:spcPts val="150"/>
              </a:spcAft>
            </a:pPr>
            <a:r>
              <a:rPr lang="fr-FR">
                <a:solidFill>
                  <a:srgbClr val="000000"/>
                </a:solidFill>
                <a:latin typeface="Calibri" panose="020F0502020204030204" pitchFamily="34" charset="0"/>
                <a:ea typeface="Cambria" panose="02040503050406030204" pitchFamily="18" charset="0"/>
                <a:cs typeface="Times New Roman" panose="02020603050405020304" pitchFamily="18" charset="0"/>
              </a:rPr>
              <a:t>Deux propositions pour rester dans la logique de Shaker 31, être dans le champ lexical de la cuisine/</a:t>
            </a:r>
            <a:r>
              <a:rPr lang="fr-FR" err="1">
                <a:solidFill>
                  <a:srgbClr val="000000"/>
                </a:solidFill>
                <a:latin typeface="Calibri" panose="020F0502020204030204" pitchFamily="34" charset="0"/>
                <a:ea typeface="Cambria" panose="02040503050406030204" pitchFamily="18" charset="0"/>
                <a:cs typeface="Times New Roman" panose="02020603050405020304" pitchFamily="18" charset="0"/>
              </a:rPr>
              <a:t>food</a:t>
            </a:r>
            <a:r>
              <a:rPr lang="fr-FR">
                <a:solidFill>
                  <a:srgbClr val="000000"/>
                </a:solidFill>
                <a:latin typeface="Calibri" panose="020F0502020204030204" pitchFamily="34" charset="0"/>
                <a:ea typeface="Cambria" panose="02040503050406030204" pitchFamily="18" charset="0"/>
                <a:cs typeface="Times New Roman" panose="02020603050405020304" pitchFamily="18" charset="0"/>
              </a:rPr>
              <a:t>. Le but est de créer une gamme de service de la mission locale : </a:t>
            </a:r>
          </a:p>
          <a:p>
            <a:pPr lvl="0">
              <a:lnSpc>
                <a:spcPct val="107000"/>
              </a:lnSpc>
              <a:spcAft>
                <a:spcPts val="150"/>
              </a:spcAft>
            </a:pPr>
            <a:endParaRPr lang="fr-FR">
              <a:solidFill>
                <a:srgbClr val="000000"/>
              </a:solidFill>
              <a:latin typeface="Calibri" panose="020F0502020204030204" pitchFamily="34" charset="0"/>
              <a:ea typeface="Cambria" panose="02040503050406030204" pitchFamily="18" charset="0"/>
              <a:cs typeface="Times New Roman" panose="02020603050405020304" pitchFamily="18" charset="0"/>
            </a:endParaRPr>
          </a:p>
          <a:p>
            <a:pPr lvl="0">
              <a:lnSpc>
                <a:spcPct val="107000"/>
              </a:lnSpc>
              <a:spcAft>
                <a:spcPts val="150"/>
              </a:spcAft>
            </a:pPr>
            <a:r>
              <a:rPr lang="fr-FR" b="1">
                <a:solidFill>
                  <a:srgbClr val="00B0F0"/>
                </a:solidFill>
                <a:latin typeface="Calibri" panose="020F0502020204030204" pitchFamily="34" charset="0"/>
                <a:ea typeface="Cambria" panose="02040503050406030204" pitchFamily="18" charset="0"/>
                <a:cs typeface="Times New Roman" panose="02020603050405020304" pitchFamily="18" charset="0"/>
              </a:rPr>
              <a:t>Smoothie</a:t>
            </a:r>
            <a:r>
              <a:rPr lang="fr-FR">
                <a:solidFill>
                  <a:srgbClr val="000000"/>
                </a:solidFill>
                <a:latin typeface="Calibri" panose="020F0502020204030204" pitchFamily="34" charset="0"/>
                <a:ea typeface="Cambria" panose="02040503050406030204" pitchFamily="18" charset="0"/>
                <a:cs typeface="Times New Roman" panose="02020603050405020304" pitchFamily="18" charset="0"/>
              </a:rPr>
              <a:t> – Recette d’avenir à préparer sans modération </a:t>
            </a:r>
          </a:p>
          <a:p>
            <a:pPr lvl="0">
              <a:lnSpc>
                <a:spcPct val="107000"/>
              </a:lnSpc>
              <a:spcAft>
                <a:spcPts val="150"/>
              </a:spcAft>
            </a:pPr>
            <a:r>
              <a:rPr lang="fr-FR">
                <a:solidFill>
                  <a:srgbClr val="000000"/>
                </a:solidFill>
                <a:latin typeface="Calibri" panose="020F0502020204030204" pitchFamily="34" charset="0"/>
                <a:ea typeface="Cambria" panose="02040503050406030204" pitchFamily="18" charset="0"/>
                <a:cs typeface="Times New Roman" panose="02020603050405020304" pitchFamily="18" charset="0"/>
              </a:rPr>
              <a:t>Nom générique, connu en anglais. </a:t>
            </a:r>
          </a:p>
          <a:p>
            <a:pPr lvl="0">
              <a:lnSpc>
                <a:spcPct val="107000"/>
              </a:lnSpc>
              <a:spcAft>
                <a:spcPts val="150"/>
              </a:spcAft>
            </a:pPr>
            <a:r>
              <a:rPr lang="fr-FR">
                <a:solidFill>
                  <a:srgbClr val="000000"/>
                </a:solidFill>
                <a:latin typeface="Calibri" panose="020F0502020204030204" pitchFamily="34" charset="0"/>
                <a:ea typeface="Cambria" panose="02040503050406030204" pitchFamily="18" charset="0"/>
                <a:cs typeface="Times New Roman" panose="02020603050405020304" pitchFamily="18" charset="0"/>
              </a:rPr>
              <a:t>Notion de douceur, fluidité pour véhiculer la simplicité de l’outil</a:t>
            </a:r>
          </a:p>
          <a:p>
            <a:pPr lvl="0">
              <a:lnSpc>
                <a:spcPct val="107000"/>
              </a:lnSpc>
              <a:spcAft>
                <a:spcPts val="150"/>
              </a:spcAft>
            </a:pPr>
            <a:endParaRPr lang="fr-FR">
              <a:solidFill>
                <a:srgbClr val="000000"/>
              </a:solidFill>
              <a:latin typeface="Calibri" panose="020F0502020204030204" pitchFamily="34" charset="0"/>
              <a:ea typeface="Cambria" panose="02040503050406030204" pitchFamily="18" charset="0"/>
              <a:cs typeface="Times New Roman" panose="02020603050405020304" pitchFamily="18" charset="0"/>
            </a:endParaRPr>
          </a:p>
          <a:p>
            <a:pPr lvl="0">
              <a:lnSpc>
                <a:spcPct val="107000"/>
              </a:lnSpc>
              <a:spcAft>
                <a:spcPts val="150"/>
              </a:spcAft>
            </a:pPr>
            <a:r>
              <a:rPr lang="fr-FR" b="1" err="1">
                <a:solidFill>
                  <a:srgbClr val="00B0F0"/>
                </a:solidFill>
                <a:latin typeface="Calibri" panose="020F0502020204030204" pitchFamily="34" charset="0"/>
                <a:ea typeface="Cambria" panose="02040503050406030204" pitchFamily="18" charset="0"/>
                <a:cs typeface="Times New Roman" panose="02020603050405020304" pitchFamily="18" charset="0"/>
              </a:rPr>
              <a:t>Clic&amp;Mix</a:t>
            </a:r>
            <a:r>
              <a:rPr lang="fr-FR" b="1">
                <a:solidFill>
                  <a:srgbClr val="00B0F0"/>
                </a:solidFill>
                <a:latin typeface="Calibri" panose="020F0502020204030204" pitchFamily="34" charset="0"/>
                <a:ea typeface="Cambria" panose="02040503050406030204" pitchFamily="18" charset="0"/>
                <a:cs typeface="Times New Roman" panose="02020603050405020304" pitchFamily="18" charset="0"/>
              </a:rPr>
              <a:t> </a:t>
            </a:r>
            <a:r>
              <a:rPr lang="fr-FR">
                <a:solidFill>
                  <a:srgbClr val="000000"/>
                </a:solidFill>
                <a:latin typeface="Calibri" panose="020F0502020204030204" pitchFamily="34" charset="0"/>
                <a:ea typeface="Cambria" panose="02040503050406030204" pitchFamily="18" charset="0"/>
                <a:cs typeface="Times New Roman" panose="02020603050405020304" pitchFamily="18" charset="0"/>
              </a:rPr>
              <a:t>– Réservation en ligne d’ateliers d’avenir </a:t>
            </a:r>
          </a:p>
          <a:p>
            <a:pPr lvl="0">
              <a:lnSpc>
                <a:spcPct val="107000"/>
              </a:lnSpc>
              <a:spcAft>
                <a:spcPts val="150"/>
              </a:spcAft>
            </a:pPr>
            <a:r>
              <a:rPr lang="fr-FR">
                <a:solidFill>
                  <a:srgbClr val="000000"/>
                </a:solidFill>
                <a:latin typeface="Calibri" panose="020F0502020204030204" pitchFamily="34" charset="0"/>
                <a:ea typeface="Cambria" panose="02040503050406030204" pitchFamily="18" charset="0"/>
                <a:cs typeface="Times New Roman" panose="02020603050405020304" pitchFamily="18" charset="0"/>
              </a:rPr>
              <a:t>Notion applicatif et de réservation</a:t>
            </a:r>
          </a:p>
          <a:p>
            <a:pPr lvl="0">
              <a:lnSpc>
                <a:spcPct val="107000"/>
              </a:lnSpc>
              <a:spcAft>
                <a:spcPts val="150"/>
              </a:spcAft>
            </a:pPr>
            <a:r>
              <a:rPr lang="fr-FR">
                <a:solidFill>
                  <a:srgbClr val="000000"/>
                </a:solidFill>
                <a:latin typeface="Calibri" panose="020F0502020204030204" pitchFamily="34" charset="0"/>
                <a:ea typeface="Cambria" panose="02040503050406030204" pitchFamily="18" charset="0"/>
                <a:cs typeface="Times New Roman" panose="02020603050405020304" pitchFamily="18" charset="0"/>
              </a:rPr>
              <a:t>Mix reste dans l’univers </a:t>
            </a:r>
            <a:r>
              <a:rPr lang="fr-FR" err="1">
                <a:solidFill>
                  <a:srgbClr val="000000"/>
                </a:solidFill>
                <a:latin typeface="Calibri" panose="020F0502020204030204" pitchFamily="34" charset="0"/>
                <a:ea typeface="Cambria" panose="02040503050406030204" pitchFamily="18" charset="0"/>
                <a:cs typeface="Times New Roman" panose="02020603050405020304" pitchFamily="18" charset="0"/>
              </a:rPr>
              <a:t>food</a:t>
            </a:r>
            <a:r>
              <a:rPr lang="fr-FR">
                <a:solidFill>
                  <a:srgbClr val="000000"/>
                </a:solidFill>
                <a:latin typeface="Calibri" panose="020F0502020204030204" pitchFamily="34" charset="0"/>
                <a:ea typeface="Cambria" panose="02040503050406030204" pitchFamily="18" charset="0"/>
                <a:cs typeface="Times New Roman" panose="02020603050405020304" pitchFamily="18" charset="0"/>
              </a:rPr>
              <a:t> et traduit de la pluralité des </a:t>
            </a:r>
          </a:p>
          <a:p>
            <a:pPr lvl="0">
              <a:lnSpc>
                <a:spcPct val="107000"/>
              </a:lnSpc>
              <a:spcAft>
                <a:spcPts val="150"/>
              </a:spcAft>
            </a:pPr>
            <a:r>
              <a:rPr lang="fr-FR">
                <a:solidFill>
                  <a:srgbClr val="000000"/>
                </a:solidFill>
                <a:latin typeface="Calibri" panose="020F0502020204030204" pitchFamily="34" charset="0"/>
                <a:ea typeface="Cambria" panose="02040503050406030204" pitchFamily="18" charset="0"/>
                <a:cs typeface="Times New Roman" panose="02020603050405020304" pitchFamily="18" charset="0"/>
              </a:rPr>
              <a:t>Activités </a:t>
            </a:r>
          </a:p>
          <a:p>
            <a:pPr lvl="0">
              <a:lnSpc>
                <a:spcPct val="107000"/>
              </a:lnSpc>
              <a:spcAft>
                <a:spcPts val="150"/>
              </a:spcAft>
            </a:pPr>
            <a:endParaRPr lang="fr-FR">
              <a:solidFill>
                <a:srgbClr val="000000"/>
              </a:solidFill>
              <a:latin typeface="Calibri" panose="020F0502020204030204" pitchFamily="34" charset="0"/>
              <a:ea typeface="Cambria" panose="02040503050406030204" pitchFamily="18" charset="0"/>
              <a:cs typeface="Times New Roman" panose="02020603050405020304" pitchFamily="18" charset="0"/>
            </a:endParaRPr>
          </a:p>
          <a:p>
            <a:pPr lvl="0">
              <a:lnSpc>
                <a:spcPct val="107000"/>
              </a:lnSpc>
              <a:spcAft>
                <a:spcPts val="150"/>
              </a:spcAft>
            </a:pPr>
            <a:r>
              <a:rPr lang="fr-FR" b="1">
                <a:solidFill>
                  <a:srgbClr val="000000"/>
                </a:solidFill>
                <a:latin typeface="Calibri" panose="020F0502020204030204" pitchFamily="34" charset="0"/>
                <a:ea typeface="Cambria" panose="02040503050406030204" pitchFamily="18" charset="0"/>
                <a:cs typeface="Times New Roman" panose="02020603050405020304" pitchFamily="18" charset="0"/>
              </a:rPr>
              <a:t>Vote soumis aux jeunes cette semaine du 10 au 13 janvier.  </a:t>
            </a:r>
          </a:p>
          <a:p>
            <a:pPr lvl="0">
              <a:lnSpc>
                <a:spcPct val="107000"/>
              </a:lnSpc>
              <a:spcAft>
                <a:spcPts val="150"/>
              </a:spcAft>
            </a:pPr>
            <a:endParaRPr lang="fr-FR">
              <a:solidFill>
                <a:srgbClr val="000000"/>
              </a:solidFill>
              <a:latin typeface="Calibri" panose="020F0502020204030204" pitchFamily="34" charset="0"/>
              <a:ea typeface="Cambria" panose="02040503050406030204" pitchFamily="18" charset="0"/>
              <a:cs typeface="Times New Roman" panose="02020603050405020304" pitchFamily="18" charset="0"/>
            </a:endParaRPr>
          </a:p>
          <a:p>
            <a:pPr lvl="0">
              <a:lnSpc>
                <a:spcPct val="107000"/>
              </a:lnSpc>
              <a:spcAft>
                <a:spcPts val="150"/>
              </a:spcAft>
            </a:pPr>
            <a:r>
              <a:rPr lang="fr-FR">
                <a:solidFill>
                  <a:srgbClr val="000000"/>
                </a:solidFill>
                <a:latin typeface="Calibri" panose="020F0502020204030204" pitchFamily="34" charset="0"/>
                <a:ea typeface="Cambria" panose="02040503050406030204" pitchFamily="18" charset="0"/>
                <a:cs typeface="Times New Roman" panose="02020603050405020304" pitchFamily="18" charset="0"/>
              </a:rPr>
              <a:t>L’ensemble des supports et des documents sera modifié avec</a:t>
            </a:r>
          </a:p>
          <a:p>
            <a:pPr lvl="0">
              <a:lnSpc>
                <a:spcPct val="107000"/>
              </a:lnSpc>
              <a:spcAft>
                <a:spcPts val="150"/>
              </a:spcAft>
            </a:pPr>
            <a:r>
              <a:rPr lang="fr-FR">
                <a:solidFill>
                  <a:srgbClr val="000000"/>
                </a:solidFill>
                <a:latin typeface="Calibri" panose="020F0502020204030204" pitchFamily="34" charset="0"/>
                <a:ea typeface="Cambria" panose="02040503050406030204" pitchFamily="18" charset="0"/>
                <a:cs typeface="Times New Roman" panose="02020603050405020304" pitchFamily="18" charset="0"/>
              </a:rPr>
              <a:t>la nouvelle appellation</a:t>
            </a:r>
          </a:p>
        </p:txBody>
      </p:sp>
      <p:pic>
        <p:nvPicPr>
          <p:cNvPr id="4" name="Image 3">
            <a:extLst>
              <a:ext uri="{FF2B5EF4-FFF2-40B4-BE49-F238E27FC236}">
                <a16:creationId xmlns:a16="http://schemas.microsoft.com/office/drawing/2014/main" id="{FAC7A9DA-2234-448F-8E5F-33FD59567B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4003" y="1967333"/>
            <a:ext cx="3338968" cy="4721956"/>
          </a:xfrm>
          <a:prstGeom prst="rect">
            <a:avLst/>
          </a:prstGeom>
        </p:spPr>
      </p:pic>
    </p:spTree>
    <p:extLst>
      <p:ext uri="{BB962C8B-B14F-4D97-AF65-F5344CB8AC3E}">
        <p14:creationId xmlns:p14="http://schemas.microsoft.com/office/powerpoint/2010/main" val="67260870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uméro de diapositive"/>
          <p:cNvSpPr>
            <a:spLocks noGrp="1"/>
          </p:cNvSpPr>
          <p:nvPr>
            <p:ph type="sldNum" sz="quarter" idx="4294967295"/>
          </p:nvPr>
        </p:nvSpPr>
        <p:spPr>
          <a:xfrm>
            <a:off x="11764595" y="6444456"/>
            <a:ext cx="334951" cy="350838"/>
          </a:xfrm>
          <a:prstGeom prst="rect">
            <a:avLst/>
          </a:prstGeom>
          <a:extLst>
            <a:ext uri="{C572A759-6A51-4108-AA02-DFA0A04FC94B}">
              <ma14:wrappingTextBoxFlag xmlns:ma14="http://schemas.microsoft.com/office/mac/drawingml/2011/main" xmlns="" val="1"/>
            </a:ext>
          </a:extLst>
        </p:spPr>
        <p:txBody>
          <a:bodyPr/>
          <a:lstStyle>
            <a:lvl1pPr>
              <a:defRPr sz="1800" b="1">
                <a:solidFill>
                  <a:srgbClr val="FFFFFF"/>
                </a:solidFill>
                <a:latin typeface="Calibri"/>
                <a:ea typeface="Calibri"/>
                <a:cs typeface="Calibri"/>
                <a:sym typeface="Calibri"/>
              </a:defRPr>
            </a:lvl1pPr>
          </a:lstStyle>
          <a:p>
            <a:fld id="{86CB4B4D-7CA3-9044-876B-883B54F8677D}" type="slidenum">
              <a:t>4</a:t>
            </a:fld>
            <a:endParaRPr/>
          </a:p>
        </p:txBody>
      </p:sp>
      <p:grpSp>
        <p:nvGrpSpPr>
          <p:cNvPr id="9" name="Grouper 8"/>
          <p:cNvGrpSpPr/>
          <p:nvPr/>
        </p:nvGrpSpPr>
        <p:grpSpPr>
          <a:xfrm>
            <a:off x="0" y="-3043"/>
            <a:ext cx="2540001" cy="6859485"/>
            <a:chOff x="-276848" y="-607600"/>
            <a:chExt cx="5080001" cy="13718969"/>
          </a:xfrm>
        </p:grpSpPr>
        <p:sp>
          <p:nvSpPr>
            <p:cNvPr id="10" name="Rectangle"/>
            <p:cNvSpPr/>
            <p:nvPr userDrawn="1"/>
          </p:nvSpPr>
          <p:spPr>
            <a:xfrm>
              <a:off x="-276848" y="-607600"/>
              <a:ext cx="5080001" cy="13718969"/>
            </a:xfrm>
            <a:prstGeom prst="rect">
              <a:avLst/>
            </a:prstGeom>
            <a:solidFill>
              <a:srgbClr val="EBEBEB"/>
            </a:solidFill>
            <a:ln w="12700">
              <a:miter lim="400000"/>
            </a:ln>
            <a:effectLst>
              <a:outerShdw blurRad="50800" dist="25400" dir="5400000" rotWithShape="0">
                <a:srgbClr val="000000">
                  <a:alpha val="50000"/>
                </a:srgbClr>
              </a:outerShdw>
            </a:effectLst>
          </p:spPr>
          <p:txBody>
            <a:bodyPr lIns="35719" tIns="35719" rIns="35719" bIns="35719" anchor="ctr"/>
            <a:lstStyle/>
            <a:p>
              <a:pPr>
                <a:defRPr sz="3200">
                  <a:solidFill>
                    <a:srgbClr val="FFFFFF"/>
                  </a:solidFill>
                </a:defRPr>
              </a:pPr>
              <a:endParaRPr sz="1600"/>
            </a:p>
          </p:txBody>
        </p:sp>
        <p:sp>
          <p:nvSpPr>
            <p:cNvPr id="11" name="PAEJ"/>
            <p:cNvSpPr/>
            <p:nvPr userDrawn="1"/>
          </p:nvSpPr>
          <p:spPr>
            <a:xfrm>
              <a:off x="-276848" y="3921428"/>
              <a:ext cx="5080001" cy="76469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57200">
                <a:lnSpc>
                  <a:spcPct val="120000"/>
                </a:lnSpc>
                <a:defRPr sz="15400">
                  <a:solidFill>
                    <a:srgbClr val="009EE0"/>
                  </a:solidFill>
                  <a:latin typeface="Calibri"/>
                  <a:ea typeface="Calibri"/>
                  <a:cs typeface="Calibri"/>
                  <a:sym typeface="Calibri"/>
                </a:defRPr>
              </a:lvl1pPr>
            </a:lstStyle>
            <a:p>
              <a:pPr algn="ctr"/>
              <a:r>
                <a:rPr lang="fr-FR" sz="1800"/>
                <a:t>Supports de com</a:t>
              </a:r>
            </a:p>
          </p:txBody>
        </p:sp>
        <p:pic>
          <p:nvPicPr>
            <p:cNvPr id="13" name="pasted-image.pdf" descr="pasted-image.pdf"/>
            <p:cNvPicPr>
              <a:picLocks noChangeAspect="1"/>
            </p:cNvPicPr>
            <p:nvPr userDrawn="1"/>
          </p:nvPicPr>
          <p:blipFill>
            <a:blip r:embed="rId2"/>
            <a:stretch>
              <a:fillRect/>
            </a:stretch>
          </p:blipFill>
          <p:spPr>
            <a:xfrm>
              <a:off x="923106" y="453277"/>
              <a:ext cx="3185295" cy="1214715"/>
            </a:xfrm>
            <a:prstGeom prst="rect">
              <a:avLst/>
            </a:prstGeom>
            <a:ln w="12700">
              <a:miter lim="400000"/>
            </a:ln>
          </p:spPr>
        </p:pic>
        <p:pic>
          <p:nvPicPr>
            <p:cNvPr id="14" name="pasted-image.pdf" descr="pasted-image.pdf"/>
            <p:cNvPicPr>
              <a:picLocks noChangeAspect="1"/>
            </p:cNvPicPr>
            <p:nvPr userDrawn="1"/>
          </p:nvPicPr>
          <p:blipFill>
            <a:blip r:embed="rId3"/>
            <a:stretch>
              <a:fillRect/>
            </a:stretch>
          </p:blipFill>
          <p:spPr>
            <a:xfrm>
              <a:off x="1560173" y="10588302"/>
              <a:ext cx="1911160" cy="2509854"/>
            </a:xfrm>
            <a:prstGeom prst="rect">
              <a:avLst/>
            </a:prstGeom>
            <a:ln w="12700">
              <a:miter lim="400000"/>
            </a:ln>
          </p:spPr>
        </p:pic>
      </p:grpSp>
      <p:sp>
        <p:nvSpPr>
          <p:cNvPr id="12" name="ZoneTexte 11">
            <a:extLst>
              <a:ext uri="{FF2B5EF4-FFF2-40B4-BE49-F238E27FC236}">
                <a16:creationId xmlns:a16="http://schemas.microsoft.com/office/drawing/2014/main" id="{9D2ADE2F-28B9-4435-9703-CE6C96BEFD2C}"/>
              </a:ext>
            </a:extLst>
          </p:cNvPr>
          <p:cNvSpPr txBox="1"/>
          <p:nvPr/>
        </p:nvSpPr>
        <p:spPr>
          <a:xfrm>
            <a:off x="2859658" y="139923"/>
            <a:ext cx="8348214" cy="6006452"/>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800" b="1">
                <a:solidFill>
                  <a:srgbClr val="00B0F0"/>
                </a:solidFill>
                <a:effectLst/>
                <a:latin typeface="Calibri" panose="020F0502020204030204" pitchFamily="34" charset="0"/>
                <a:ea typeface="Cambria" panose="02040503050406030204" pitchFamily="18" charset="0"/>
                <a:cs typeface="Times New Roman" panose="02020603050405020304" pitchFamily="18" charset="0"/>
              </a:rPr>
              <a:t>Pack </a:t>
            </a:r>
            <a:r>
              <a:rPr lang="fr-FR" sz="1800" b="1" err="1">
                <a:solidFill>
                  <a:srgbClr val="00B0F0"/>
                </a:solidFill>
                <a:effectLst/>
                <a:latin typeface="Calibri" panose="020F0502020204030204" pitchFamily="34" charset="0"/>
                <a:ea typeface="Cambria" panose="02040503050406030204" pitchFamily="18" charset="0"/>
                <a:cs typeface="Times New Roman" panose="02020603050405020304" pitchFamily="18" charset="0"/>
              </a:rPr>
              <a:t>print</a:t>
            </a:r>
            <a:r>
              <a:rPr lang="fr-FR" sz="1800" b="1">
                <a:solidFill>
                  <a:srgbClr val="00B0F0"/>
                </a:solidFill>
                <a:effectLst/>
                <a:latin typeface="Calibri" panose="020F0502020204030204" pitchFamily="34" charset="0"/>
                <a:ea typeface="Cambria" panose="02040503050406030204" pitchFamily="18" charset="0"/>
                <a:cs typeface="Times New Roman" panose="02020603050405020304" pitchFamily="18" charset="0"/>
              </a:rPr>
              <a:t> </a:t>
            </a:r>
          </a:p>
          <a:p>
            <a:pPr lvl="0">
              <a:lnSpc>
                <a:spcPct val="107000"/>
              </a:lnSpc>
            </a:pPr>
            <a:r>
              <a:rPr lang="fr-FR">
                <a:latin typeface="Calibri" panose="020F0502020204030204" pitchFamily="34" charset="0"/>
                <a:ea typeface="Cambria" panose="02040503050406030204" pitchFamily="18" charset="0"/>
                <a:cs typeface="Times New Roman" panose="02020603050405020304" pitchFamily="18" charset="0"/>
              </a:rPr>
              <a:t>Affiche A3 </a:t>
            </a:r>
          </a:p>
          <a:p>
            <a:pPr lvl="0">
              <a:lnSpc>
                <a:spcPct val="107000"/>
              </a:lnSpc>
            </a:pPr>
            <a:r>
              <a:rPr lang="fr-FR">
                <a:latin typeface="Calibri" panose="020F0502020204030204" pitchFamily="34" charset="0"/>
                <a:ea typeface="Cambria" panose="02040503050406030204" pitchFamily="18" charset="0"/>
                <a:cs typeface="Times New Roman" panose="02020603050405020304" pitchFamily="18" charset="0"/>
              </a:rPr>
              <a:t>Flyers pour les antennes </a:t>
            </a:r>
          </a:p>
          <a:p>
            <a:pPr lvl="0">
              <a:lnSpc>
                <a:spcPct val="107000"/>
              </a:lnSpc>
            </a:pPr>
            <a:r>
              <a:rPr lang="fr-FR">
                <a:latin typeface="Calibri" panose="020F0502020204030204" pitchFamily="34" charset="0"/>
                <a:ea typeface="Cambria" panose="02040503050406030204" pitchFamily="18" charset="0"/>
                <a:cs typeface="Times New Roman" panose="02020603050405020304" pitchFamily="18" charset="0"/>
              </a:rPr>
              <a:t>Carte de visite pour les conseillers </a:t>
            </a:r>
          </a:p>
          <a:p>
            <a:pPr lvl="0">
              <a:lnSpc>
                <a:spcPct val="107000"/>
              </a:lnSpc>
            </a:pPr>
            <a:endParaRPr lang="fr-FR" sz="1800">
              <a:effectLst/>
              <a:latin typeface="Calibri" panose="020F0502020204030204" pitchFamily="34" charset="0"/>
              <a:ea typeface="Cambria" panose="02040503050406030204" pitchFamily="18" charset="0"/>
              <a:cs typeface="Times New Roman" panose="02020603050405020304" pitchFamily="18" charset="0"/>
            </a:endParaRPr>
          </a:p>
          <a:p>
            <a:pPr marL="342900" indent="-342900">
              <a:lnSpc>
                <a:spcPct val="107000"/>
              </a:lnSpc>
              <a:buFont typeface="Symbol" panose="05050102010706020507" pitchFamily="18" charset="2"/>
              <a:buChar char=""/>
            </a:pPr>
            <a:r>
              <a:rPr lang="fr-FR" sz="1800" b="1">
                <a:solidFill>
                  <a:srgbClr val="00B0F0"/>
                </a:solidFill>
                <a:effectLst/>
                <a:latin typeface="Calibri" panose="020F0502020204030204" pitchFamily="34" charset="0"/>
                <a:ea typeface="Cambria" panose="02040503050406030204" pitchFamily="18" charset="0"/>
                <a:cs typeface="Times New Roman" panose="02020603050405020304" pitchFamily="18" charset="0"/>
              </a:rPr>
              <a:t>Pack numérique </a:t>
            </a:r>
          </a:p>
          <a:p>
            <a:pPr marL="342900" indent="-342900">
              <a:lnSpc>
                <a:spcPct val="107000"/>
              </a:lnSpc>
              <a:buFont typeface="Symbol" panose="05050102010706020507" pitchFamily="18" charset="2"/>
              <a:buChar char=""/>
            </a:pPr>
            <a:endParaRPr lang="fr-FR" b="1">
              <a:solidFill>
                <a:srgbClr val="00B0F0"/>
              </a:solidFill>
              <a:latin typeface="Calibri" panose="020F0502020204030204" pitchFamily="34" charset="0"/>
              <a:ea typeface="Cambria" panose="02040503050406030204" pitchFamily="18" charset="0"/>
              <a:cs typeface="Times New Roman" panose="02020603050405020304" pitchFamily="18" charset="0"/>
            </a:endParaRPr>
          </a:p>
          <a:p>
            <a:pPr>
              <a:lnSpc>
                <a:spcPct val="107000"/>
              </a:lnSpc>
            </a:pPr>
            <a:r>
              <a:rPr lang="fr-FR" sz="1800">
                <a:effectLst/>
                <a:latin typeface="Calibri" panose="020F0502020204030204" pitchFamily="34" charset="0"/>
                <a:ea typeface="Cambria" panose="02040503050406030204" pitchFamily="18" charset="0"/>
                <a:cs typeface="Times New Roman" panose="02020603050405020304" pitchFamily="18" charset="0"/>
              </a:rPr>
              <a:t>Page dédiée </a:t>
            </a:r>
            <a:r>
              <a:rPr lang="fr-FR" sz="1800">
                <a:effectLst/>
                <a:latin typeface="Calibri" panose="020F0502020204030204" pitchFamily="34" charset="0"/>
                <a:ea typeface="Calibri" panose="020F0502020204030204" pitchFamily="34" charset="0"/>
                <a:cs typeface="Times New Roman" panose="02020603050405020304" pitchFamily="18" charset="0"/>
              </a:rPr>
              <a:t>: explication de l’outil et sa valeur ajoutée à destination de nos cibles et pour mesure l’attractivité de notre campagne. Toutes les actions de notre campagne pointeront sur cette page.</a:t>
            </a:r>
          </a:p>
          <a:p>
            <a:pPr>
              <a:lnSpc>
                <a:spcPct val="107000"/>
              </a:lnSpc>
            </a:pPr>
            <a:endParaRPr lang="fr-FR">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800">
                <a:effectLst/>
                <a:latin typeface="Calibri" panose="020F0502020204030204" pitchFamily="34" charset="0"/>
                <a:ea typeface="Calibri" panose="020F0502020204030204" pitchFamily="34" charset="0"/>
                <a:cs typeface="Times New Roman" panose="02020603050405020304" pitchFamily="18" charset="0"/>
              </a:rPr>
              <a:t>Vidéo </a:t>
            </a:r>
            <a:r>
              <a:rPr lang="fr-FR" sz="1800" err="1">
                <a:effectLst/>
                <a:latin typeface="Calibri" panose="020F0502020204030204" pitchFamily="34" charset="0"/>
                <a:ea typeface="Calibri" panose="020F0502020204030204" pitchFamily="34" charset="0"/>
                <a:cs typeface="Times New Roman" panose="02020603050405020304" pitchFamily="18" charset="0"/>
              </a:rPr>
              <a:t>tutorielle</a:t>
            </a:r>
            <a:r>
              <a:rPr lang="fr-FR" sz="1800">
                <a:effectLst/>
                <a:latin typeface="Calibri" panose="020F0502020204030204" pitchFamily="34" charset="0"/>
                <a:ea typeface="Calibri" panose="020F0502020204030204" pitchFamily="34" charset="0"/>
                <a:cs typeface="Times New Roman" panose="02020603050405020304" pitchFamily="18" charset="0"/>
              </a:rPr>
              <a:t> pour montrer comment utiliser la plateforme. Recours au motion design pour le côté pédagogique. Elle sera présente sur : page web, TV des antennes, réseaux sociaux, campagne </a:t>
            </a:r>
          </a:p>
          <a:p>
            <a:pPr>
              <a:lnSpc>
                <a:spcPct val="107000"/>
              </a:lnSpc>
            </a:pPr>
            <a:endParaRPr lang="fr-FR">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800">
                <a:effectLst/>
                <a:latin typeface="Calibri" panose="020F0502020204030204" pitchFamily="34" charset="0"/>
                <a:ea typeface="Calibri" panose="020F0502020204030204" pitchFamily="34" charset="0"/>
                <a:cs typeface="Times New Roman" panose="02020603050405020304" pitchFamily="18" charset="0"/>
              </a:rPr>
              <a:t>Visuels des différentes propositions de valeurs de la plateforme pour poster sur les réseaux sociaux (dans le même esprit que la campagne nationale)</a:t>
            </a:r>
          </a:p>
          <a:p>
            <a:pPr lvl="0">
              <a:lnSpc>
                <a:spcPct val="107000"/>
              </a:lnSpc>
            </a:pPr>
            <a:endParaRPr lang="fr-FR">
              <a:latin typeface="Calibri" panose="020F0502020204030204" pitchFamily="34" charset="0"/>
              <a:ea typeface="Cambria" panose="02040503050406030204" pitchFamily="18" charset="0"/>
              <a:cs typeface="Times New Roman" panose="02020603050405020304" pitchFamily="18" charset="0"/>
            </a:endParaRPr>
          </a:p>
          <a:p>
            <a:pPr lvl="0">
              <a:lnSpc>
                <a:spcPct val="107000"/>
              </a:lnSpc>
            </a:pPr>
            <a:endParaRPr lang="fr-FR">
              <a:latin typeface="Calibri" panose="020F0502020204030204" pitchFamily="34" charset="0"/>
              <a:ea typeface="Cambria" panose="02040503050406030204" pitchFamily="18" charset="0"/>
              <a:cs typeface="Times New Roman" panose="02020603050405020304" pitchFamily="18" charset="0"/>
            </a:endParaRPr>
          </a:p>
          <a:p>
            <a:pPr lvl="0">
              <a:lnSpc>
                <a:spcPct val="107000"/>
              </a:lnSpc>
            </a:pPr>
            <a:endParaRPr lang="fr-FR">
              <a:latin typeface="Calibri" panose="020F0502020204030204" pitchFamily="34" charset="0"/>
              <a:ea typeface="Cambria" panose="02040503050406030204" pitchFamily="18" charset="0"/>
              <a:cs typeface="Times New Roman" panose="02020603050405020304" pitchFamily="18" charset="0"/>
            </a:endParaRPr>
          </a:p>
        </p:txBody>
      </p:sp>
      <p:pic>
        <p:nvPicPr>
          <p:cNvPr id="15" name="Image 14" descr="Une image contenant texte&#10;&#10;Description générée automatiquement">
            <a:extLst>
              <a:ext uri="{FF2B5EF4-FFF2-40B4-BE49-F238E27FC236}">
                <a16:creationId xmlns:a16="http://schemas.microsoft.com/office/drawing/2014/main" id="{11667260-AB41-40C2-9638-55CACFFF9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8049" y="5485172"/>
            <a:ext cx="1159480" cy="1159480"/>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807A4FDB-0622-4B80-8929-38B2AFE05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1345" y="5485172"/>
            <a:ext cx="1159480" cy="1159480"/>
          </a:xfrm>
          <a:prstGeom prst="rect">
            <a:avLst/>
          </a:prstGeom>
        </p:spPr>
      </p:pic>
      <p:pic>
        <p:nvPicPr>
          <p:cNvPr id="17" name="Image 16" descr="Une image contenant texte&#10;&#10;Description générée automatiquement">
            <a:extLst>
              <a:ext uri="{FF2B5EF4-FFF2-40B4-BE49-F238E27FC236}">
                <a16:creationId xmlns:a16="http://schemas.microsoft.com/office/drawing/2014/main" id="{84A2BCF9-D972-428C-AADA-2D92EF6D19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9880" y="5484153"/>
            <a:ext cx="1157602" cy="1157602"/>
          </a:xfrm>
          <a:prstGeom prst="rect">
            <a:avLst/>
          </a:prstGeom>
        </p:spPr>
      </p:pic>
      <p:pic>
        <p:nvPicPr>
          <p:cNvPr id="18" name="Image 17" descr="Une image contenant texte, signe&#10;&#10;Description générée automatiquement">
            <a:extLst>
              <a:ext uri="{FF2B5EF4-FFF2-40B4-BE49-F238E27FC236}">
                <a16:creationId xmlns:a16="http://schemas.microsoft.com/office/drawing/2014/main" id="{45D6FF2B-E7C7-4445-A5A3-D214B4381D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65134" y="5484153"/>
            <a:ext cx="1157602" cy="1157602"/>
          </a:xfrm>
          <a:prstGeom prst="rect">
            <a:avLst/>
          </a:prstGeom>
        </p:spPr>
      </p:pic>
    </p:spTree>
    <p:extLst>
      <p:ext uri="{BB962C8B-B14F-4D97-AF65-F5344CB8AC3E}">
        <p14:creationId xmlns:p14="http://schemas.microsoft.com/office/powerpoint/2010/main" val="234136795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uméro de diapositive"/>
          <p:cNvSpPr>
            <a:spLocks noGrp="1"/>
          </p:cNvSpPr>
          <p:nvPr>
            <p:ph type="sldNum" sz="quarter" idx="4294967295"/>
          </p:nvPr>
        </p:nvSpPr>
        <p:spPr>
          <a:xfrm>
            <a:off x="11764595" y="6444456"/>
            <a:ext cx="334951" cy="350838"/>
          </a:xfrm>
          <a:prstGeom prst="rect">
            <a:avLst/>
          </a:prstGeom>
          <a:extLst>
            <a:ext uri="{C572A759-6A51-4108-AA02-DFA0A04FC94B}">
              <ma14:wrappingTextBoxFlag xmlns:ma14="http://schemas.microsoft.com/office/mac/drawingml/2011/main" xmlns="" val="1"/>
            </a:ext>
          </a:extLst>
        </p:spPr>
        <p:txBody>
          <a:bodyPr/>
          <a:lstStyle>
            <a:lvl1pPr>
              <a:defRPr sz="1800" b="1">
                <a:solidFill>
                  <a:srgbClr val="FFFFFF"/>
                </a:solidFill>
                <a:latin typeface="Calibri"/>
                <a:ea typeface="Calibri"/>
                <a:cs typeface="Calibri"/>
                <a:sym typeface="Calibri"/>
              </a:defRPr>
            </a:lvl1pPr>
          </a:lstStyle>
          <a:p>
            <a:fld id="{86CB4B4D-7CA3-9044-876B-883B54F8677D}" type="slidenum">
              <a:t>5</a:t>
            </a:fld>
            <a:endParaRPr/>
          </a:p>
        </p:txBody>
      </p:sp>
      <p:grpSp>
        <p:nvGrpSpPr>
          <p:cNvPr id="9" name="Grouper 8"/>
          <p:cNvGrpSpPr/>
          <p:nvPr/>
        </p:nvGrpSpPr>
        <p:grpSpPr>
          <a:xfrm>
            <a:off x="0" y="-3043"/>
            <a:ext cx="2540001" cy="6859485"/>
            <a:chOff x="-276848" y="-607600"/>
            <a:chExt cx="5080001" cy="13718969"/>
          </a:xfrm>
        </p:grpSpPr>
        <p:sp>
          <p:nvSpPr>
            <p:cNvPr id="10" name="Rectangle"/>
            <p:cNvSpPr/>
            <p:nvPr userDrawn="1"/>
          </p:nvSpPr>
          <p:spPr>
            <a:xfrm>
              <a:off x="-276848" y="-607600"/>
              <a:ext cx="5080001" cy="13718969"/>
            </a:xfrm>
            <a:prstGeom prst="rect">
              <a:avLst/>
            </a:prstGeom>
            <a:solidFill>
              <a:srgbClr val="EBEBEB"/>
            </a:solidFill>
            <a:ln w="12700">
              <a:miter lim="400000"/>
            </a:ln>
            <a:effectLst>
              <a:outerShdw blurRad="50800" dist="25400" dir="5400000" rotWithShape="0">
                <a:srgbClr val="000000">
                  <a:alpha val="50000"/>
                </a:srgbClr>
              </a:outerShdw>
            </a:effectLst>
          </p:spPr>
          <p:txBody>
            <a:bodyPr lIns="35719" tIns="35719" rIns="35719" bIns="35719" anchor="ctr"/>
            <a:lstStyle/>
            <a:p>
              <a:pPr>
                <a:defRPr sz="3200">
                  <a:solidFill>
                    <a:srgbClr val="FFFFFF"/>
                  </a:solidFill>
                </a:defRPr>
              </a:pPr>
              <a:endParaRPr sz="1600"/>
            </a:p>
          </p:txBody>
        </p:sp>
        <p:sp>
          <p:nvSpPr>
            <p:cNvPr id="11" name="PAEJ"/>
            <p:cNvSpPr/>
            <p:nvPr userDrawn="1"/>
          </p:nvSpPr>
          <p:spPr>
            <a:xfrm>
              <a:off x="-276848" y="3921428"/>
              <a:ext cx="5080001" cy="76469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57200">
                <a:lnSpc>
                  <a:spcPct val="120000"/>
                </a:lnSpc>
                <a:defRPr sz="15400">
                  <a:solidFill>
                    <a:srgbClr val="009EE0"/>
                  </a:solidFill>
                  <a:latin typeface="Calibri"/>
                  <a:ea typeface="Calibri"/>
                  <a:cs typeface="Calibri"/>
                  <a:sym typeface="Calibri"/>
                </a:defRPr>
              </a:lvl1pPr>
            </a:lstStyle>
            <a:p>
              <a:pPr algn="ctr"/>
              <a:r>
                <a:rPr lang="fr-FR" sz="1800"/>
                <a:t>Dispositif </a:t>
              </a:r>
            </a:p>
          </p:txBody>
        </p:sp>
        <p:pic>
          <p:nvPicPr>
            <p:cNvPr id="13" name="pasted-image.pdf" descr="pasted-image.pdf"/>
            <p:cNvPicPr>
              <a:picLocks noChangeAspect="1"/>
            </p:cNvPicPr>
            <p:nvPr userDrawn="1"/>
          </p:nvPicPr>
          <p:blipFill>
            <a:blip r:embed="rId2"/>
            <a:stretch>
              <a:fillRect/>
            </a:stretch>
          </p:blipFill>
          <p:spPr>
            <a:xfrm>
              <a:off x="923106" y="453277"/>
              <a:ext cx="3185295" cy="1214715"/>
            </a:xfrm>
            <a:prstGeom prst="rect">
              <a:avLst/>
            </a:prstGeom>
            <a:ln w="12700">
              <a:miter lim="400000"/>
            </a:ln>
          </p:spPr>
        </p:pic>
        <p:pic>
          <p:nvPicPr>
            <p:cNvPr id="14" name="pasted-image.pdf" descr="pasted-image.pdf"/>
            <p:cNvPicPr>
              <a:picLocks noChangeAspect="1"/>
            </p:cNvPicPr>
            <p:nvPr userDrawn="1"/>
          </p:nvPicPr>
          <p:blipFill>
            <a:blip r:embed="rId3"/>
            <a:stretch>
              <a:fillRect/>
            </a:stretch>
          </p:blipFill>
          <p:spPr>
            <a:xfrm>
              <a:off x="1560173" y="10588302"/>
              <a:ext cx="1911160" cy="2509854"/>
            </a:xfrm>
            <a:prstGeom prst="rect">
              <a:avLst/>
            </a:prstGeom>
            <a:ln w="12700">
              <a:miter lim="400000"/>
            </a:ln>
          </p:spPr>
        </p:pic>
      </p:grpSp>
      <p:sp>
        <p:nvSpPr>
          <p:cNvPr id="12" name="ZoneTexte 11">
            <a:extLst>
              <a:ext uri="{FF2B5EF4-FFF2-40B4-BE49-F238E27FC236}">
                <a16:creationId xmlns:a16="http://schemas.microsoft.com/office/drawing/2014/main" id="{9D2ADE2F-28B9-4435-9703-CE6C96BEFD2C}"/>
              </a:ext>
            </a:extLst>
          </p:cNvPr>
          <p:cNvSpPr txBox="1"/>
          <p:nvPr/>
        </p:nvSpPr>
        <p:spPr>
          <a:xfrm>
            <a:off x="2859658" y="139923"/>
            <a:ext cx="8348214" cy="6724598"/>
          </a:xfrm>
          <a:prstGeom prst="rect">
            <a:avLst/>
          </a:prstGeom>
          <a:noFill/>
        </p:spPr>
        <p:txBody>
          <a:bodyPr wrap="square">
            <a:spAutoFit/>
          </a:bodyPr>
          <a:lstStyle/>
          <a:p>
            <a:pPr marL="342900" indent="-342900">
              <a:lnSpc>
                <a:spcPct val="107000"/>
              </a:lnSpc>
              <a:buFont typeface="Symbol" panose="05050102010706020507" pitchFamily="18" charset="2"/>
              <a:buChar char=""/>
            </a:pPr>
            <a:r>
              <a:rPr lang="fr-FR" b="1">
                <a:solidFill>
                  <a:srgbClr val="00B0F0"/>
                </a:solidFill>
                <a:latin typeface="Calibri" panose="020F0502020204030204" pitchFamily="34" charset="0"/>
                <a:ea typeface="Cambria" panose="02040503050406030204" pitchFamily="18" charset="0"/>
                <a:cs typeface="Times New Roman" panose="02020603050405020304" pitchFamily="18" charset="0"/>
              </a:rPr>
              <a:t>En externe </a:t>
            </a:r>
          </a:p>
          <a:p>
            <a:pPr lvl="0">
              <a:lnSpc>
                <a:spcPct val="107000"/>
              </a:lnSpc>
            </a:pPr>
            <a:endParaRPr lang="fr-FR">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fr-FR" sz="1800" b="1">
                <a:effectLst/>
                <a:latin typeface="Calibri" panose="020F0502020204030204" pitchFamily="34" charset="0"/>
                <a:ea typeface="Cambria" panose="02040503050406030204" pitchFamily="18" charset="0"/>
                <a:cs typeface="Times New Roman" panose="02020603050405020304" pitchFamily="18" charset="0"/>
              </a:rPr>
              <a:t>Social media</a:t>
            </a:r>
          </a:p>
          <a:p>
            <a:pPr lvl="0">
              <a:lnSpc>
                <a:spcPct val="107000"/>
              </a:lnSpc>
            </a:pPr>
            <a:r>
              <a:rPr lang="fr-FR" sz="1800">
                <a:effectLst/>
                <a:latin typeface="Calibri" panose="020F0502020204030204" pitchFamily="34" charset="0"/>
                <a:ea typeface="Cambria" panose="02040503050406030204" pitchFamily="18" charset="0"/>
                <a:cs typeface="Times New Roman" panose="02020603050405020304" pitchFamily="18" charset="0"/>
              </a:rPr>
              <a:t>Publications de lancement sur nos réseaux sociaux pendant 4 semaines + publications hebdomadaire sur les ateliers du mois </a:t>
            </a:r>
          </a:p>
          <a:p>
            <a:pPr lvl="0">
              <a:lnSpc>
                <a:spcPct val="107000"/>
              </a:lnSpc>
            </a:pPr>
            <a:endParaRPr lang="fr-FR">
              <a:latin typeface="Calibri" panose="020F0502020204030204" pitchFamily="34" charset="0"/>
              <a:ea typeface="Cambria" panose="02040503050406030204" pitchFamily="18" charset="0"/>
              <a:cs typeface="Times New Roman" panose="02020603050405020304" pitchFamily="18" charset="0"/>
            </a:endParaRPr>
          </a:p>
          <a:p>
            <a:pPr>
              <a:lnSpc>
                <a:spcPct val="107000"/>
              </a:lnSpc>
              <a:spcAft>
                <a:spcPts val="800"/>
              </a:spcAft>
            </a:pPr>
            <a:r>
              <a:rPr lang="fr-FR" b="1">
                <a:latin typeface="Calibri" panose="020F0502020204030204" pitchFamily="34" charset="0"/>
                <a:ea typeface="Cambria" panose="02040503050406030204" pitchFamily="18" charset="0"/>
                <a:cs typeface="Times New Roman" panose="02020603050405020304" pitchFamily="18" charset="0"/>
              </a:rPr>
              <a:t>Publicité payante </a:t>
            </a:r>
          </a:p>
          <a:p>
            <a:pPr>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Publicité payante sur </a:t>
            </a:r>
            <a:r>
              <a:rPr lang="fr-FR" sz="1800" err="1">
                <a:effectLst/>
                <a:latin typeface="Calibri" panose="020F0502020204030204" pitchFamily="34" charset="0"/>
                <a:ea typeface="Calibri" panose="020F0502020204030204" pitchFamily="34" charset="0"/>
                <a:cs typeface="Times New Roman" panose="02020603050405020304" pitchFamily="18" charset="0"/>
              </a:rPr>
              <a:t>insta</a:t>
            </a:r>
            <a:r>
              <a:rPr lang="fr-FR" sz="1800">
                <a:effectLst/>
                <a:latin typeface="Calibri" panose="020F0502020204030204" pitchFamily="34" charset="0"/>
                <a:ea typeface="Calibri" panose="020F0502020204030204" pitchFamily="34" charset="0"/>
                <a:cs typeface="Times New Roman" panose="02020603050405020304" pitchFamily="18" charset="0"/>
              </a:rPr>
              <a:t> afin de toucher des jeunes hors de notre scope durant 1 mois</a:t>
            </a:r>
            <a:r>
              <a:rPr lang="fr-FR">
                <a:latin typeface="Calibri" panose="020F0502020204030204" pitchFamily="34" charset="0"/>
                <a:ea typeface="Calibri" panose="020F0502020204030204" pitchFamily="34" charset="0"/>
                <a:cs typeface="Times New Roman" panose="02020603050405020304" pitchFamily="18" charset="0"/>
              </a:rPr>
              <a:t>. Les critères seront les suivants : Cible 16-25 ans – Géographie 31 – Pendant 30 jours </a:t>
            </a:r>
          </a:p>
          <a:p>
            <a:pPr>
              <a:lnSpc>
                <a:spcPct val="107000"/>
              </a:lnSpc>
              <a:spcAft>
                <a:spcPts val="800"/>
              </a:spcAft>
            </a:pPr>
            <a:endParaRPr lang="fr-FR">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a:latin typeface="Calibri" panose="020F0502020204030204" pitchFamily="34" charset="0"/>
                <a:ea typeface="Cambria" panose="02040503050406030204" pitchFamily="18" charset="0"/>
                <a:cs typeface="Times New Roman" panose="02020603050405020304" pitchFamily="18" charset="0"/>
              </a:rPr>
              <a:t>Emailing </a:t>
            </a:r>
          </a:p>
          <a:p>
            <a:pPr>
              <a:lnSpc>
                <a:spcPct val="107000"/>
              </a:lnSpc>
              <a:spcAft>
                <a:spcPts val="800"/>
              </a:spcAft>
            </a:pPr>
            <a:r>
              <a:rPr lang="fr-FR">
                <a:latin typeface="Calibri" panose="020F0502020204030204" pitchFamily="34" charset="0"/>
                <a:ea typeface="Calibri" panose="020F0502020204030204" pitchFamily="34" charset="0"/>
                <a:cs typeface="Times New Roman" panose="02020603050405020304" pitchFamily="18" charset="0"/>
              </a:rPr>
              <a:t>Envoi d’un mailing pour annoncer le lancement de notre nouveau service à notre base de données partenaires </a:t>
            </a:r>
          </a:p>
          <a:p>
            <a:pPr>
              <a:lnSpc>
                <a:spcPct val="107000"/>
              </a:lnSpc>
              <a:spcAft>
                <a:spcPts val="8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a:latin typeface="Calibri" panose="020F0502020204030204" pitchFamily="34" charset="0"/>
                <a:ea typeface="Cambria" panose="02040503050406030204" pitchFamily="18" charset="0"/>
                <a:cs typeface="Times New Roman" panose="02020603050405020304" pitchFamily="18" charset="0"/>
              </a:rPr>
              <a:t>Marketing d’influence </a:t>
            </a:r>
          </a:p>
          <a:p>
            <a:pPr>
              <a:lnSpc>
                <a:spcPct val="107000"/>
              </a:lnSpc>
            </a:pPr>
            <a:r>
              <a:rPr lang="fr-FR" sz="1800">
                <a:effectLst/>
                <a:latin typeface="Calibri" panose="020F0502020204030204" pitchFamily="34" charset="0"/>
                <a:ea typeface="Calibri" panose="020F0502020204030204" pitchFamily="34" charset="0"/>
                <a:cs typeface="Times New Roman" panose="02020603050405020304" pitchFamily="18" charset="0"/>
              </a:rPr>
              <a:t>Faire un live </a:t>
            </a:r>
            <a:r>
              <a:rPr lang="fr-FR" sz="1800" err="1">
                <a:effectLst/>
                <a:latin typeface="Calibri" panose="020F0502020204030204" pitchFamily="34" charset="0"/>
                <a:ea typeface="Calibri" panose="020F0502020204030204" pitchFamily="34" charset="0"/>
                <a:cs typeface="Times New Roman" panose="02020603050405020304" pitchFamily="18" charset="0"/>
              </a:rPr>
              <a:t>twitch</a:t>
            </a:r>
            <a:r>
              <a:rPr lang="fr-FR" sz="1800">
                <a:effectLst/>
                <a:latin typeface="Calibri" panose="020F0502020204030204" pitchFamily="34" charset="0"/>
                <a:ea typeface="Calibri" panose="020F0502020204030204" pitchFamily="34" charset="0"/>
                <a:cs typeface="Times New Roman" panose="02020603050405020304" pitchFamily="18" charset="0"/>
              </a:rPr>
              <a:t> pour discuter du CEJ et de l’inscription : toucher plus des personnes en lignes et alimenter la chaine </a:t>
            </a:r>
            <a:r>
              <a:rPr lang="fr-FR" sz="1800" err="1">
                <a:effectLst/>
                <a:latin typeface="Calibri" panose="020F0502020204030204" pitchFamily="34" charset="0"/>
                <a:ea typeface="Calibri" panose="020F0502020204030204" pitchFamily="34" charset="0"/>
                <a:cs typeface="Times New Roman" panose="02020603050405020304" pitchFamily="18" charset="0"/>
              </a:rPr>
              <a:t>twitch</a:t>
            </a:r>
            <a:r>
              <a:rPr lang="fr-FR" sz="1800">
                <a:effectLst/>
                <a:latin typeface="Calibri" panose="020F0502020204030204" pitchFamily="34" charset="0"/>
                <a:ea typeface="Calibri" panose="020F0502020204030204" pitchFamily="34" charset="0"/>
                <a:cs typeface="Times New Roman" panose="02020603050405020304" pitchFamily="18" charset="0"/>
              </a:rPr>
              <a:t> . Trouver un jeune dans notre vivier qui est influenceur et faire une vidéo avec lui dura</a:t>
            </a:r>
            <a:r>
              <a:rPr lang="fr-FR">
                <a:latin typeface="Calibri" panose="020F0502020204030204" pitchFamily="34" charset="0"/>
                <a:ea typeface="Calibri" panose="020F0502020204030204" pitchFamily="34" charset="0"/>
                <a:cs typeface="Times New Roman" panose="02020603050405020304" pitchFamily="18" charset="0"/>
              </a:rPr>
              <a:t>nt la campagne</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176013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uméro de diapositive"/>
          <p:cNvSpPr>
            <a:spLocks noGrp="1"/>
          </p:cNvSpPr>
          <p:nvPr>
            <p:ph type="sldNum" sz="quarter" idx="4294967295"/>
          </p:nvPr>
        </p:nvSpPr>
        <p:spPr>
          <a:xfrm>
            <a:off x="11764595" y="6444456"/>
            <a:ext cx="334951" cy="350838"/>
          </a:xfrm>
          <a:prstGeom prst="rect">
            <a:avLst/>
          </a:prstGeom>
          <a:extLst>
            <a:ext uri="{C572A759-6A51-4108-AA02-DFA0A04FC94B}">
              <ma14:wrappingTextBoxFlag xmlns:ma14="http://schemas.microsoft.com/office/mac/drawingml/2011/main" xmlns="" val="1"/>
            </a:ext>
          </a:extLst>
        </p:spPr>
        <p:txBody>
          <a:bodyPr/>
          <a:lstStyle>
            <a:lvl1pPr>
              <a:defRPr sz="1800" b="1">
                <a:solidFill>
                  <a:srgbClr val="FFFFFF"/>
                </a:solidFill>
                <a:latin typeface="Calibri"/>
                <a:ea typeface="Calibri"/>
                <a:cs typeface="Calibri"/>
                <a:sym typeface="Calibri"/>
              </a:defRPr>
            </a:lvl1pPr>
          </a:lstStyle>
          <a:p>
            <a:fld id="{86CB4B4D-7CA3-9044-876B-883B54F8677D}" type="slidenum">
              <a:t>6</a:t>
            </a:fld>
            <a:endParaRPr/>
          </a:p>
        </p:txBody>
      </p:sp>
      <p:grpSp>
        <p:nvGrpSpPr>
          <p:cNvPr id="9" name="Grouper 8"/>
          <p:cNvGrpSpPr/>
          <p:nvPr/>
        </p:nvGrpSpPr>
        <p:grpSpPr>
          <a:xfrm>
            <a:off x="0" y="-3043"/>
            <a:ext cx="2540001" cy="6859485"/>
            <a:chOff x="-276848" y="-607600"/>
            <a:chExt cx="5080001" cy="13718969"/>
          </a:xfrm>
        </p:grpSpPr>
        <p:sp>
          <p:nvSpPr>
            <p:cNvPr id="10" name="Rectangle"/>
            <p:cNvSpPr/>
            <p:nvPr userDrawn="1"/>
          </p:nvSpPr>
          <p:spPr>
            <a:xfrm>
              <a:off x="-276848" y="-607600"/>
              <a:ext cx="5080001" cy="13718969"/>
            </a:xfrm>
            <a:prstGeom prst="rect">
              <a:avLst/>
            </a:prstGeom>
            <a:solidFill>
              <a:srgbClr val="EBEBEB"/>
            </a:solidFill>
            <a:ln w="12700">
              <a:miter lim="400000"/>
            </a:ln>
            <a:effectLst>
              <a:outerShdw blurRad="50800" dist="25400" dir="5400000" rotWithShape="0">
                <a:srgbClr val="000000">
                  <a:alpha val="50000"/>
                </a:srgbClr>
              </a:outerShdw>
            </a:effectLst>
          </p:spPr>
          <p:txBody>
            <a:bodyPr lIns="35719" tIns="35719" rIns="35719" bIns="35719" anchor="ctr"/>
            <a:lstStyle/>
            <a:p>
              <a:pPr>
                <a:defRPr sz="3200">
                  <a:solidFill>
                    <a:srgbClr val="FFFFFF"/>
                  </a:solidFill>
                </a:defRPr>
              </a:pPr>
              <a:endParaRPr sz="1600"/>
            </a:p>
          </p:txBody>
        </p:sp>
        <p:sp>
          <p:nvSpPr>
            <p:cNvPr id="11" name="PAEJ"/>
            <p:cNvSpPr/>
            <p:nvPr userDrawn="1"/>
          </p:nvSpPr>
          <p:spPr>
            <a:xfrm>
              <a:off x="-276848" y="3921428"/>
              <a:ext cx="5080001" cy="76469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57200">
                <a:lnSpc>
                  <a:spcPct val="120000"/>
                </a:lnSpc>
                <a:defRPr sz="15400">
                  <a:solidFill>
                    <a:srgbClr val="009EE0"/>
                  </a:solidFill>
                  <a:latin typeface="Calibri"/>
                  <a:ea typeface="Calibri"/>
                  <a:cs typeface="Calibri"/>
                  <a:sym typeface="Calibri"/>
                </a:defRPr>
              </a:lvl1pPr>
            </a:lstStyle>
            <a:p>
              <a:pPr algn="ctr"/>
              <a:r>
                <a:rPr lang="fr-FR" sz="1800"/>
                <a:t>Dispositif </a:t>
              </a:r>
            </a:p>
          </p:txBody>
        </p:sp>
        <p:pic>
          <p:nvPicPr>
            <p:cNvPr id="13" name="pasted-image.pdf" descr="pasted-image.pdf"/>
            <p:cNvPicPr>
              <a:picLocks noChangeAspect="1"/>
            </p:cNvPicPr>
            <p:nvPr userDrawn="1"/>
          </p:nvPicPr>
          <p:blipFill>
            <a:blip r:embed="rId2"/>
            <a:stretch>
              <a:fillRect/>
            </a:stretch>
          </p:blipFill>
          <p:spPr>
            <a:xfrm>
              <a:off x="923106" y="453277"/>
              <a:ext cx="3185295" cy="1214715"/>
            </a:xfrm>
            <a:prstGeom prst="rect">
              <a:avLst/>
            </a:prstGeom>
            <a:ln w="12700">
              <a:miter lim="400000"/>
            </a:ln>
          </p:spPr>
        </p:pic>
        <p:pic>
          <p:nvPicPr>
            <p:cNvPr id="14" name="pasted-image.pdf" descr="pasted-image.pdf"/>
            <p:cNvPicPr>
              <a:picLocks noChangeAspect="1"/>
            </p:cNvPicPr>
            <p:nvPr userDrawn="1"/>
          </p:nvPicPr>
          <p:blipFill>
            <a:blip r:embed="rId3"/>
            <a:stretch>
              <a:fillRect/>
            </a:stretch>
          </p:blipFill>
          <p:spPr>
            <a:xfrm>
              <a:off x="1560173" y="10588302"/>
              <a:ext cx="1911160" cy="2509854"/>
            </a:xfrm>
            <a:prstGeom prst="rect">
              <a:avLst/>
            </a:prstGeom>
            <a:ln w="12700">
              <a:miter lim="400000"/>
            </a:ln>
          </p:spPr>
        </p:pic>
      </p:grpSp>
      <p:sp>
        <p:nvSpPr>
          <p:cNvPr id="12" name="ZoneTexte 11">
            <a:extLst>
              <a:ext uri="{FF2B5EF4-FFF2-40B4-BE49-F238E27FC236}">
                <a16:creationId xmlns:a16="http://schemas.microsoft.com/office/drawing/2014/main" id="{9D2ADE2F-28B9-4435-9703-CE6C96BEFD2C}"/>
              </a:ext>
            </a:extLst>
          </p:cNvPr>
          <p:cNvSpPr txBox="1"/>
          <p:nvPr/>
        </p:nvSpPr>
        <p:spPr>
          <a:xfrm>
            <a:off x="2859658" y="139923"/>
            <a:ext cx="8348214" cy="6337056"/>
          </a:xfrm>
          <a:prstGeom prst="rect">
            <a:avLst/>
          </a:prstGeom>
          <a:noFill/>
        </p:spPr>
        <p:txBody>
          <a:bodyPr wrap="square">
            <a:spAutoFit/>
          </a:bodyPr>
          <a:lstStyle/>
          <a:p>
            <a:pPr marL="342900" indent="-342900">
              <a:lnSpc>
                <a:spcPct val="107000"/>
              </a:lnSpc>
              <a:buFont typeface="Symbol" panose="05050102010706020507" pitchFamily="18" charset="2"/>
              <a:buChar char=""/>
            </a:pPr>
            <a:r>
              <a:rPr lang="fr-FR" b="1">
                <a:solidFill>
                  <a:srgbClr val="00B0F0"/>
                </a:solidFill>
                <a:latin typeface="Calibri" panose="020F0502020204030204" pitchFamily="34" charset="0"/>
                <a:ea typeface="Cambria" panose="02040503050406030204" pitchFamily="18" charset="0"/>
                <a:cs typeface="Times New Roman" panose="02020603050405020304" pitchFamily="18" charset="0"/>
              </a:rPr>
              <a:t>En interne </a:t>
            </a:r>
          </a:p>
          <a:p>
            <a:pPr lvl="0">
              <a:lnSpc>
                <a:spcPct val="107000"/>
              </a:lnSpc>
            </a:pPr>
            <a:endParaRPr lang="fr-FR">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a:latin typeface="Calibri" panose="020F0502020204030204" pitchFamily="34" charset="0"/>
                <a:ea typeface="Cambria" panose="02040503050406030204" pitchFamily="18" charset="0"/>
                <a:cs typeface="Times New Roman" panose="02020603050405020304" pitchFamily="18" charset="0"/>
              </a:rPr>
              <a:t>Emailing </a:t>
            </a:r>
          </a:p>
          <a:p>
            <a:pPr>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Diffusion en interne d’un emailing de lancement de l’outil: jeunes i-</a:t>
            </a:r>
            <a:r>
              <a:rPr lang="fr-FR" sz="1800" err="1">
                <a:effectLst/>
                <a:latin typeface="Calibri" panose="020F0502020204030204" pitchFamily="34" charset="0"/>
                <a:ea typeface="Calibri" panose="020F0502020204030204" pitchFamily="34" charset="0"/>
                <a:cs typeface="Times New Roman" panose="02020603050405020304" pitchFamily="18" charset="0"/>
              </a:rPr>
              <a:t>milo</a:t>
            </a:r>
            <a:r>
              <a:rPr lang="fr-FR" sz="1800">
                <a:effectLst/>
                <a:latin typeface="Calibri" panose="020F0502020204030204" pitchFamily="34" charset="0"/>
                <a:ea typeface="Calibri" panose="020F0502020204030204" pitchFamily="34" charset="0"/>
                <a:cs typeface="Times New Roman" panose="02020603050405020304" pitchFamily="18" charset="0"/>
              </a:rPr>
              <a:t> avec redirection vers notre page dédiée.  Le message et le discours sera travaillé en conséquence afin de rediriger les jeunes vers leurs conseillers pour qu’ils les positionnent sur les ateliers identifiés.</a:t>
            </a:r>
          </a:p>
          <a:p>
            <a:pPr>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Un </a:t>
            </a:r>
            <a:r>
              <a:rPr lang="fr-FR">
                <a:latin typeface="Calibri" panose="020F0502020204030204" pitchFamily="34" charset="0"/>
                <a:ea typeface="Calibri" panose="020F0502020204030204" pitchFamily="34" charset="0"/>
                <a:cs typeface="Times New Roman" panose="02020603050405020304" pitchFamily="18" charset="0"/>
              </a:rPr>
              <a:t>mail à disposition des responsables d’antennes pour envoyer la nouvelle à leur partenaires </a:t>
            </a:r>
          </a:p>
          <a:p>
            <a:pPr>
              <a:lnSpc>
                <a:spcPct val="107000"/>
              </a:lnSpc>
              <a:spcAft>
                <a:spcPts val="800"/>
              </a:spcAft>
            </a:pPr>
            <a:endParaRPr lang="fr-FR">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a:latin typeface="Calibri" panose="020F0502020204030204" pitchFamily="34" charset="0"/>
                <a:ea typeface="Cambria" panose="02040503050406030204" pitchFamily="18" charset="0"/>
                <a:cs typeface="Times New Roman" panose="02020603050405020304" pitchFamily="18" charset="0"/>
              </a:rPr>
              <a:t>Développement </a:t>
            </a:r>
          </a:p>
          <a:p>
            <a:pPr>
              <a:lnSpc>
                <a:spcPct val="107000"/>
              </a:lnSpc>
              <a:spcAft>
                <a:spcPts val="800"/>
              </a:spcAft>
            </a:pPr>
            <a:r>
              <a:rPr lang="fr-FR">
                <a:latin typeface="Calibri" panose="020F0502020204030204" pitchFamily="34" charset="0"/>
                <a:ea typeface="Calibri" panose="020F0502020204030204" pitchFamily="34" charset="0"/>
                <a:cs typeface="Times New Roman" panose="02020603050405020304" pitchFamily="18" charset="0"/>
              </a:rPr>
              <a:t>Mettre le lien de l’inscription dans Shaker 31 à long terme pour lier nos deux outils d’accompagnement des jeunes </a:t>
            </a:r>
            <a:r>
              <a:rPr lang="fr-FR" i="1">
                <a:latin typeface="Calibri" panose="020F0502020204030204" pitchFamily="34" charset="0"/>
                <a:ea typeface="Calibri" panose="020F0502020204030204" pitchFamily="34" charset="0"/>
                <a:cs typeface="Times New Roman" panose="02020603050405020304" pitchFamily="18" charset="0"/>
              </a:rPr>
              <a:t>(à venir)</a:t>
            </a:r>
          </a:p>
          <a:p>
            <a:pPr>
              <a:lnSpc>
                <a:spcPct val="107000"/>
              </a:lnSpc>
              <a:spcAft>
                <a:spcPts val="800"/>
              </a:spcAft>
            </a:pPr>
            <a:endParaRPr lang="fr-FR">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a:latin typeface="Calibri" panose="020F0502020204030204" pitchFamily="34" charset="0"/>
                <a:ea typeface="Cambria" panose="02040503050406030204" pitchFamily="18" charset="0"/>
                <a:cs typeface="Times New Roman" panose="02020603050405020304" pitchFamily="18" charset="0"/>
              </a:rPr>
              <a:t>Session de travail </a:t>
            </a:r>
          </a:p>
          <a:p>
            <a:pPr>
              <a:lnSpc>
                <a:spcPct val="107000"/>
              </a:lnSpc>
              <a:spcAft>
                <a:spcPts val="800"/>
              </a:spcAft>
            </a:pPr>
            <a:r>
              <a:rPr lang="fr-FR">
                <a:latin typeface="Calibri" panose="020F0502020204030204" pitchFamily="34" charset="0"/>
                <a:ea typeface="Calibri" panose="020F0502020204030204" pitchFamily="34" charset="0"/>
                <a:cs typeface="Times New Roman" panose="02020603050405020304" pitchFamily="18" charset="0"/>
              </a:rPr>
              <a:t>Proposer des sessions de travail sur les bonnes pratiques de l’outil ou des sujets précis à destination des salariés</a:t>
            </a:r>
          </a:p>
          <a:p>
            <a:pPr>
              <a:lnSpc>
                <a:spcPct val="107000"/>
              </a:lnSpc>
              <a:spcAft>
                <a:spcPts val="8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53517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uméro de diapositive"/>
          <p:cNvSpPr>
            <a:spLocks noGrp="1"/>
          </p:cNvSpPr>
          <p:nvPr>
            <p:ph type="sldNum" sz="quarter" idx="4294967295"/>
          </p:nvPr>
        </p:nvSpPr>
        <p:spPr>
          <a:xfrm>
            <a:off x="11764595" y="6444456"/>
            <a:ext cx="334951" cy="350838"/>
          </a:xfrm>
          <a:prstGeom prst="rect">
            <a:avLst/>
          </a:prstGeom>
          <a:extLst>
            <a:ext uri="{C572A759-6A51-4108-AA02-DFA0A04FC94B}">
              <ma14:wrappingTextBoxFlag xmlns:ma14="http://schemas.microsoft.com/office/mac/drawingml/2011/main" xmlns="" val="1"/>
            </a:ext>
          </a:extLst>
        </p:spPr>
        <p:txBody>
          <a:bodyPr/>
          <a:lstStyle>
            <a:lvl1pPr>
              <a:defRPr sz="1800" b="1">
                <a:solidFill>
                  <a:srgbClr val="FFFFFF"/>
                </a:solidFill>
                <a:latin typeface="Calibri"/>
                <a:ea typeface="Calibri"/>
                <a:cs typeface="Calibri"/>
                <a:sym typeface="Calibri"/>
              </a:defRPr>
            </a:lvl1pPr>
          </a:lstStyle>
          <a:p>
            <a:fld id="{86CB4B4D-7CA3-9044-876B-883B54F8677D}" type="slidenum">
              <a:t>7</a:t>
            </a:fld>
            <a:endParaRPr/>
          </a:p>
        </p:txBody>
      </p:sp>
      <p:grpSp>
        <p:nvGrpSpPr>
          <p:cNvPr id="9" name="Grouper 8"/>
          <p:cNvGrpSpPr/>
          <p:nvPr/>
        </p:nvGrpSpPr>
        <p:grpSpPr>
          <a:xfrm>
            <a:off x="0" y="-3043"/>
            <a:ext cx="2540001" cy="6859485"/>
            <a:chOff x="-276848" y="-607600"/>
            <a:chExt cx="5080001" cy="13718969"/>
          </a:xfrm>
        </p:grpSpPr>
        <p:sp>
          <p:nvSpPr>
            <p:cNvPr id="10" name="Rectangle"/>
            <p:cNvSpPr/>
            <p:nvPr userDrawn="1"/>
          </p:nvSpPr>
          <p:spPr>
            <a:xfrm>
              <a:off x="-276848" y="-607600"/>
              <a:ext cx="5080001" cy="13718969"/>
            </a:xfrm>
            <a:prstGeom prst="rect">
              <a:avLst/>
            </a:prstGeom>
            <a:solidFill>
              <a:srgbClr val="EBEBEB"/>
            </a:solidFill>
            <a:ln w="12700">
              <a:miter lim="400000"/>
            </a:ln>
            <a:effectLst>
              <a:outerShdw blurRad="50800" dist="25400" dir="5400000" rotWithShape="0">
                <a:srgbClr val="000000">
                  <a:alpha val="50000"/>
                </a:srgbClr>
              </a:outerShdw>
            </a:effectLst>
          </p:spPr>
          <p:txBody>
            <a:bodyPr lIns="35719" tIns="35719" rIns="35719" bIns="35719" anchor="ctr"/>
            <a:lstStyle/>
            <a:p>
              <a:pPr>
                <a:defRPr sz="3200">
                  <a:solidFill>
                    <a:srgbClr val="FFFFFF"/>
                  </a:solidFill>
                </a:defRPr>
              </a:pPr>
              <a:endParaRPr sz="1600"/>
            </a:p>
          </p:txBody>
        </p:sp>
        <p:sp>
          <p:nvSpPr>
            <p:cNvPr id="11" name="PAEJ"/>
            <p:cNvSpPr/>
            <p:nvPr userDrawn="1"/>
          </p:nvSpPr>
          <p:spPr>
            <a:xfrm>
              <a:off x="-276848" y="3921428"/>
              <a:ext cx="5080001" cy="76469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57200">
                <a:lnSpc>
                  <a:spcPct val="120000"/>
                </a:lnSpc>
                <a:defRPr sz="15400">
                  <a:solidFill>
                    <a:srgbClr val="009EE0"/>
                  </a:solidFill>
                  <a:latin typeface="Calibri"/>
                  <a:ea typeface="Calibri"/>
                  <a:cs typeface="Calibri"/>
                  <a:sym typeface="Calibri"/>
                </a:defRPr>
              </a:lvl1pPr>
            </a:lstStyle>
            <a:p>
              <a:pPr algn="ctr"/>
              <a:r>
                <a:rPr lang="fr-FR" sz="1800"/>
                <a:t>Bonnes pratiques </a:t>
              </a:r>
            </a:p>
          </p:txBody>
        </p:sp>
        <p:pic>
          <p:nvPicPr>
            <p:cNvPr id="13" name="pasted-image.pdf" descr="pasted-image.pdf"/>
            <p:cNvPicPr>
              <a:picLocks noChangeAspect="1"/>
            </p:cNvPicPr>
            <p:nvPr userDrawn="1"/>
          </p:nvPicPr>
          <p:blipFill>
            <a:blip r:embed="rId2"/>
            <a:stretch>
              <a:fillRect/>
            </a:stretch>
          </p:blipFill>
          <p:spPr>
            <a:xfrm>
              <a:off x="923106" y="453277"/>
              <a:ext cx="3185295" cy="1214715"/>
            </a:xfrm>
            <a:prstGeom prst="rect">
              <a:avLst/>
            </a:prstGeom>
            <a:ln w="12700">
              <a:miter lim="400000"/>
            </a:ln>
          </p:spPr>
        </p:pic>
        <p:pic>
          <p:nvPicPr>
            <p:cNvPr id="14" name="pasted-image.pdf" descr="pasted-image.pdf"/>
            <p:cNvPicPr>
              <a:picLocks noChangeAspect="1"/>
            </p:cNvPicPr>
            <p:nvPr userDrawn="1"/>
          </p:nvPicPr>
          <p:blipFill>
            <a:blip r:embed="rId3"/>
            <a:stretch>
              <a:fillRect/>
            </a:stretch>
          </p:blipFill>
          <p:spPr>
            <a:xfrm>
              <a:off x="1560173" y="10588302"/>
              <a:ext cx="1911160" cy="2509854"/>
            </a:xfrm>
            <a:prstGeom prst="rect">
              <a:avLst/>
            </a:prstGeom>
            <a:ln w="12700">
              <a:miter lim="400000"/>
            </a:ln>
          </p:spPr>
        </p:pic>
      </p:grpSp>
      <p:sp>
        <p:nvSpPr>
          <p:cNvPr id="12" name="ZoneTexte 11">
            <a:extLst>
              <a:ext uri="{FF2B5EF4-FFF2-40B4-BE49-F238E27FC236}">
                <a16:creationId xmlns:a16="http://schemas.microsoft.com/office/drawing/2014/main" id="{9D2ADE2F-28B9-4435-9703-CE6C96BEFD2C}"/>
              </a:ext>
            </a:extLst>
          </p:cNvPr>
          <p:cNvSpPr txBox="1"/>
          <p:nvPr/>
        </p:nvSpPr>
        <p:spPr>
          <a:xfrm>
            <a:off x="2859658" y="800646"/>
            <a:ext cx="8732365" cy="1561005"/>
          </a:xfrm>
          <a:prstGeom prst="rect">
            <a:avLst/>
          </a:prstGeom>
          <a:noFill/>
        </p:spPr>
        <p:txBody>
          <a:bodyPr wrap="square">
            <a:spAutoFit/>
          </a:bodyPr>
          <a:lstStyle/>
          <a:p>
            <a:pPr marL="800100" lvl="1" indent="-342900">
              <a:lnSpc>
                <a:spcPct val="107000"/>
              </a:lnSpc>
              <a:buFont typeface="Symbol" panose="05050102010706020507" pitchFamily="18" charset="2"/>
              <a:buChar char=""/>
            </a:pPr>
            <a:r>
              <a:rPr lang="fr-FR" b="1">
                <a:solidFill>
                  <a:srgbClr val="00B0F0"/>
                </a:solidFill>
                <a:latin typeface="Calibri" panose="020F0502020204030204" pitchFamily="34" charset="0"/>
                <a:ea typeface="Cambria" panose="02040503050406030204" pitchFamily="18" charset="0"/>
                <a:cs typeface="Times New Roman" panose="02020603050405020304" pitchFamily="18" charset="0"/>
              </a:rPr>
              <a:t>Exercice</a:t>
            </a:r>
          </a:p>
          <a:p>
            <a:pPr marL="800100" lvl="1" indent="-342900">
              <a:lnSpc>
                <a:spcPct val="107000"/>
              </a:lnSpc>
              <a:buFont typeface="Symbol" panose="05050102010706020507" pitchFamily="18" charset="2"/>
              <a:buChar char=""/>
            </a:pPr>
            <a:endParaRPr lang="fr-FR" b="1">
              <a:solidFill>
                <a:srgbClr val="00B0F0"/>
              </a:solidFill>
              <a:latin typeface="Calibri" panose="020F0502020204030204" pitchFamily="34" charset="0"/>
              <a:ea typeface="Cambria" panose="02040503050406030204" pitchFamily="18" charset="0"/>
              <a:cs typeface="Times New Roman" panose="02020603050405020304" pitchFamily="18" charset="0"/>
            </a:endParaRPr>
          </a:p>
          <a:p>
            <a:pPr lvl="1">
              <a:lnSpc>
                <a:spcPct val="107000"/>
              </a:lnSpc>
            </a:pPr>
            <a:endParaRPr lang="fr-FR" b="1">
              <a:solidFill>
                <a:srgbClr val="00B0F0"/>
              </a:solidFill>
              <a:latin typeface="Calibri" panose="020F0502020204030204" pitchFamily="34" charset="0"/>
              <a:ea typeface="Cambria" panose="02040503050406030204" pitchFamily="18" charset="0"/>
              <a:cs typeface="Times New Roman" panose="02020603050405020304" pitchFamily="18" charset="0"/>
            </a:endParaRPr>
          </a:p>
          <a:p>
            <a:pPr marL="800100" lvl="1" indent="-342900">
              <a:lnSpc>
                <a:spcPct val="107000"/>
              </a:lnSpc>
              <a:buFont typeface="Symbol" panose="05050102010706020507" pitchFamily="18" charset="2"/>
              <a:buChar char=""/>
            </a:pPr>
            <a:endParaRPr lang="fr-FR" b="1">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endParaRPr lang="fr-FR" b="1">
              <a:solidFill>
                <a:srgbClr val="00B0F0"/>
              </a:solidFill>
              <a:latin typeface="Calibri" panose="020F0502020204030204" pitchFamily="34" charset="0"/>
              <a:ea typeface="Cambria" panose="02040503050406030204" pitchFamily="18" charset="0"/>
              <a:cs typeface="Times New Roman" panose="02020603050405020304" pitchFamily="18" charset="0"/>
            </a:endParaRPr>
          </a:p>
        </p:txBody>
      </p:sp>
      <p:pic>
        <p:nvPicPr>
          <p:cNvPr id="3" name="Image 2" descr="Une image contenant texte, personne&#10;&#10;Description générée automatiquement">
            <a:extLst>
              <a:ext uri="{FF2B5EF4-FFF2-40B4-BE49-F238E27FC236}">
                <a16:creationId xmlns:a16="http://schemas.microsoft.com/office/drawing/2014/main" id="{158DDB56-06D8-41BB-BA31-D9746DD5A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2602" y="1581148"/>
            <a:ext cx="9224876" cy="3920572"/>
          </a:xfrm>
          <a:prstGeom prst="rect">
            <a:avLst/>
          </a:prstGeom>
        </p:spPr>
      </p:pic>
    </p:spTree>
    <p:extLst>
      <p:ext uri="{BB962C8B-B14F-4D97-AF65-F5344CB8AC3E}">
        <p14:creationId xmlns:p14="http://schemas.microsoft.com/office/powerpoint/2010/main" val="125001244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uméro de diapositive"/>
          <p:cNvSpPr>
            <a:spLocks noGrp="1"/>
          </p:cNvSpPr>
          <p:nvPr>
            <p:ph type="sldNum" sz="quarter" idx="4294967295"/>
          </p:nvPr>
        </p:nvSpPr>
        <p:spPr>
          <a:xfrm>
            <a:off x="11764595" y="6444456"/>
            <a:ext cx="334951" cy="350838"/>
          </a:xfrm>
          <a:prstGeom prst="rect">
            <a:avLst/>
          </a:prstGeom>
          <a:extLst>
            <a:ext uri="{C572A759-6A51-4108-AA02-DFA0A04FC94B}">
              <ma14:wrappingTextBoxFlag xmlns:ma14="http://schemas.microsoft.com/office/mac/drawingml/2011/main" xmlns="" val="1"/>
            </a:ext>
          </a:extLst>
        </p:spPr>
        <p:txBody>
          <a:bodyPr/>
          <a:lstStyle>
            <a:lvl1pPr>
              <a:defRPr sz="1800" b="1">
                <a:solidFill>
                  <a:srgbClr val="FFFFFF"/>
                </a:solidFill>
                <a:latin typeface="Calibri"/>
                <a:ea typeface="Calibri"/>
                <a:cs typeface="Calibri"/>
                <a:sym typeface="Calibri"/>
              </a:defRPr>
            </a:lvl1pPr>
          </a:lstStyle>
          <a:p>
            <a:fld id="{86CB4B4D-7CA3-9044-876B-883B54F8677D}" type="slidenum">
              <a:t>8</a:t>
            </a:fld>
            <a:endParaRPr/>
          </a:p>
        </p:txBody>
      </p:sp>
      <p:grpSp>
        <p:nvGrpSpPr>
          <p:cNvPr id="9" name="Grouper 8"/>
          <p:cNvGrpSpPr/>
          <p:nvPr/>
        </p:nvGrpSpPr>
        <p:grpSpPr>
          <a:xfrm>
            <a:off x="0" y="-3043"/>
            <a:ext cx="2540001" cy="6859485"/>
            <a:chOff x="-276848" y="-607600"/>
            <a:chExt cx="5080001" cy="13718969"/>
          </a:xfrm>
        </p:grpSpPr>
        <p:sp>
          <p:nvSpPr>
            <p:cNvPr id="10" name="Rectangle"/>
            <p:cNvSpPr/>
            <p:nvPr userDrawn="1"/>
          </p:nvSpPr>
          <p:spPr>
            <a:xfrm>
              <a:off x="-276848" y="-607600"/>
              <a:ext cx="5080001" cy="13718969"/>
            </a:xfrm>
            <a:prstGeom prst="rect">
              <a:avLst/>
            </a:prstGeom>
            <a:solidFill>
              <a:srgbClr val="EBEBEB"/>
            </a:solidFill>
            <a:ln w="12700">
              <a:miter lim="400000"/>
            </a:ln>
            <a:effectLst>
              <a:outerShdw blurRad="50800" dist="25400" dir="5400000" rotWithShape="0">
                <a:srgbClr val="000000">
                  <a:alpha val="50000"/>
                </a:srgbClr>
              </a:outerShdw>
            </a:effectLst>
          </p:spPr>
          <p:txBody>
            <a:bodyPr lIns="35719" tIns="35719" rIns="35719" bIns="35719" anchor="ctr"/>
            <a:lstStyle/>
            <a:p>
              <a:pPr>
                <a:defRPr sz="3200">
                  <a:solidFill>
                    <a:srgbClr val="FFFFFF"/>
                  </a:solidFill>
                </a:defRPr>
              </a:pPr>
              <a:endParaRPr sz="1600"/>
            </a:p>
          </p:txBody>
        </p:sp>
        <p:sp>
          <p:nvSpPr>
            <p:cNvPr id="11" name="PAEJ"/>
            <p:cNvSpPr/>
            <p:nvPr userDrawn="1"/>
          </p:nvSpPr>
          <p:spPr>
            <a:xfrm>
              <a:off x="-276848" y="3921428"/>
              <a:ext cx="5080001" cy="76469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57200">
                <a:lnSpc>
                  <a:spcPct val="120000"/>
                </a:lnSpc>
                <a:defRPr sz="15400">
                  <a:solidFill>
                    <a:srgbClr val="009EE0"/>
                  </a:solidFill>
                  <a:latin typeface="Calibri"/>
                  <a:ea typeface="Calibri"/>
                  <a:cs typeface="Calibri"/>
                  <a:sym typeface="Calibri"/>
                </a:defRPr>
              </a:lvl1pPr>
            </a:lstStyle>
            <a:p>
              <a:pPr algn="ctr"/>
              <a:r>
                <a:rPr lang="fr-FR" sz="1800"/>
                <a:t>Bonnes pratiques </a:t>
              </a:r>
            </a:p>
          </p:txBody>
        </p:sp>
        <p:pic>
          <p:nvPicPr>
            <p:cNvPr id="13" name="pasted-image.pdf" descr="pasted-image.pdf"/>
            <p:cNvPicPr>
              <a:picLocks noChangeAspect="1"/>
            </p:cNvPicPr>
            <p:nvPr userDrawn="1"/>
          </p:nvPicPr>
          <p:blipFill>
            <a:blip r:embed="rId2"/>
            <a:stretch>
              <a:fillRect/>
            </a:stretch>
          </p:blipFill>
          <p:spPr>
            <a:xfrm>
              <a:off x="923106" y="453277"/>
              <a:ext cx="3185295" cy="1214715"/>
            </a:xfrm>
            <a:prstGeom prst="rect">
              <a:avLst/>
            </a:prstGeom>
            <a:ln w="12700">
              <a:miter lim="400000"/>
            </a:ln>
          </p:spPr>
        </p:pic>
        <p:pic>
          <p:nvPicPr>
            <p:cNvPr id="14" name="pasted-image.pdf" descr="pasted-image.pdf"/>
            <p:cNvPicPr>
              <a:picLocks noChangeAspect="1"/>
            </p:cNvPicPr>
            <p:nvPr userDrawn="1"/>
          </p:nvPicPr>
          <p:blipFill>
            <a:blip r:embed="rId3"/>
            <a:stretch>
              <a:fillRect/>
            </a:stretch>
          </p:blipFill>
          <p:spPr>
            <a:xfrm>
              <a:off x="1560173" y="10588302"/>
              <a:ext cx="1911160" cy="2509854"/>
            </a:xfrm>
            <a:prstGeom prst="rect">
              <a:avLst/>
            </a:prstGeom>
            <a:ln w="12700">
              <a:miter lim="400000"/>
            </a:ln>
          </p:spPr>
        </p:pic>
      </p:grpSp>
      <p:sp>
        <p:nvSpPr>
          <p:cNvPr id="12" name="ZoneTexte 11">
            <a:extLst>
              <a:ext uri="{FF2B5EF4-FFF2-40B4-BE49-F238E27FC236}">
                <a16:creationId xmlns:a16="http://schemas.microsoft.com/office/drawing/2014/main" id="{9D2ADE2F-28B9-4435-9703-CE6C96BEFD2C}"/>
              </a:ext>
            </a:extLst>
          </p:cNvPr>
          <p:cNvSpPr txBox="1"/>
          <p:nvPr/>
        </p:nvSpPr>
        <p:spPr>
          <a:xfrm>
            <a:off x="2859658" y="119680"/>
            <a:ext cx="8732365" cy="7239867"/>
          </a:xfrm>
          <a:prstGeom prst="rect">
            <a:avLst/>
          </a:prstGeom>
          <a:noFill/>
        </p:spPr>
        <p:txBody>
          <a:bodyPr wrap="square">
            <a:spAutoFit/>
          </a:bodyPr>
          <a:lstStyle/>
          <a:p>
            <a:pPr marL="800100" lvl="1" indent="-342900">
              <a:lnSpc>
                <a:spcPct val="107000"/>
              </a:lnSpc>
              <a:buFont typeface="Symbol" panose="05050102010706020507" pitchFamily="18" charset="2"/>
              <a:buChar char=""/>
            </a:pPr>
            <a:r>
              <a:rPr lang="fr-FR" b="1">
                <a:solidFill>
                  <a:srgbClr val="00B0F0"/>
                </a:solidFill>
                <a:latin typeface="Calibri" panose="020F0502020204030204" pitchFamily="34" charset="0"/>
                <a:ea typeface="Cambria" panose="02040503050406030204" pitchFamily="18" charset="0"/>
                <a:cs typeface="Times New Roman" panose="02020603050405020304" pitchFamily="18" charset="0"/>
              </a:rPr>
              <a:t>Règle de rédaction : le titre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800">
                <a:effectLst/>
                <a:latin typeface="Calibri" panose="020F0502020204030204" pitchFamily="34" charset="0"/>
                <a:ea typeface="Calibri" panose="020F0502020204030204" pitchFamily="34" charset="0"/>
                <a:cs typeface="Times New Roman" panose="02020603050405020304" pitchFamily="18" charset="0"/>
              </a:rPr>
              <a:t>Se mettre à la place du jeune pour rédiger les fiches efficacement. Mettre en avant l’objectif/finalité de l’atelier. </a:t>
            </a:r>
            <a:endParaRPr lang="fr-FR">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a:latin typeface="Calibri" panose="020F0502020204030204" pitchFamily="34" charset="0"/>
                <a:ea typeface="Calibri" panose="020F0502020204030204" pitchFamily="34" charset="0"/>
                <a:cs typeface="Times New Roman" panose="02020603050405020304" pitchFamily="18" charset="0"/>
              </a:rPr>
              <a:t>Utilisation du « Je » pour rédiger le titre de de l’atelier pour faciliter l’exercice :</a:t>
            </a:r>
          </a:p>
          <a:p>
            <a:pPr>
              <a:lnSpc>
                <a:spcPct val="107000"/>
              </a:lnSpc>
            </a:pPr>
            <a:r>
              <a:rPr lang="fr-FR" sz="1800">
                <a:effectLst/>
                <a:latin typeface="Calibri" panose="020F0502020204030204" pitchFamily="34" charset="0"/>
                <a:ea typeface="Calibri" panose="020F0502020204030204" pitchFamily="34" charset="0"/>
                <a:cs typeface="Times New Roman" panose="02020603050405020304" pitchFamily="18" charset="0"/>
              </a:rPr>
              <a:t>JE + </a:t>
            </a:r>
            <a:r>
              <a:rPr lang="fr-FR">
                <a:latin typeface="Calibri" panose="020F0502020204030204" pitchFamily="34" charset="0"/>
                <a:ea typeface="Calibri" panose="020F0502020204030204" pitchFamily="34" charset="0"/>
                <a:cs typeface="Times New Roman" panose="02020603050405020304" pitchFamily="18" charset="0"/>
              </a:rPr>
              <a:t>VERBE SIMPLE + SUJET/OBJECTIF</a:t>
            </a:r>
          </a:p>
          <a:p>
            <a:pPr>
              <a:lnSpc>
                <a:spcPct val="107000"/>
              </a:lnSpc>
            </a:pPr>
            <a:endParaRPr lang="fr-FR">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a:latin typeface="Calibri" panose="020F0502020204030204" pitchFamily="34" charset="0"/>
                <a:ea typeface="Calibri" panose="020F0502020204030204" pitchFamily="34" charset="0"/>
                <a:cs typeface="Times New Roman" panose="02020603050405020304" pitchFamily="18" charset="0"/>
              </a:rPr>
              <a:t>Règle typographique : </a:t>
            </a:r>
            <a:r>
              <a:rPr lang="fr-FR" err="1">
                <a:latin typeface="Calibri" panose="020F0502020204030204" pitchFamily="34" charset="0"/>
                <a:ea typeface="Calibri" panose="020F0502020204030204" pitchFamily="34" charset="0"/>
                <a:cs typeface="Times New Roman" panose="02020603050405020304" pitchFamily="18" charset="0"/>
              </a:rPr>
              <a:t>Roboto</a:t>
            </a:r>
            <a:r>
              <a:rPr lang="fr-FR">
                <a:latin typeface="Calibri" panose="020F0502020204030204" pitchFamily="34" charset="0"/>
                <a:ea typeface="Calibri" panose="020F0502020204030204" pitchFamily="34" charset="0"/>
                <a:cs typeface="Times New Roman" panose="02020603050405020304" pitchFamily="18" charset="0"/>
              </a:rPr>
              <a:t> – 5 – centré – gris clair – gras - pas de majuscules </a:t>
            </a:r>
          </a:p>
          <a:p>
            <a:pPr>
              <a:lnSpc>
                <a:spcPct val="107000"/>
              </a:lnSpc>
            </a:pPr>
            <a:endParaRPr lang="fr-FR">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800" b="1">
                <a:effectLst/>
                <a:latin typeface="Calibri" panose="020F0502020204030204" pitchFamily="34" charset="0"/>
                <a:ea typeface="Calibri" panose="020F0502020204030204" pitchFamily="34" charset="0"/>
                <a:cs typeface="Times New Roman" panose="02020603050405020304" pitchFamily="18" charset="0"/>
              </a:rPr>
              <a:t>Par exemple : </a:t>
            </a:r>
            <a:r>
              <a:rPr lang="fr-FR" sz="1800">
                <a:effectLst/>
                <a:latin typeface="Calibri" panose="020F0502020204030204" pitchFamily="34" charset="0"/>
                <a:ea typeface="Calibri" panose="020F0502020204030204" pitchFamily="34" charset="0"/>
                <a:cs typeface="Times New Roman" panose="02020603050405020304" pitchFamily="18" charset="0"/>
              </a:rPr>
              <a:t>Gestion de budget </a:t>
            </a:r>
            <a:r>
              <a:rPr lang="fr-FR"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&gt;&gt;&gt; </a:t>
            </a:r>
            <a:r>
              <a:rPr lang="fr-FR">
                <a:latin typeface="Calibri" panose="020F0502020204030204" pitchFamily="34" charset="0"/>
                <a:ea typeface="Calibri" panose="020F0502020204030204" pitchFamily="34" charset="0"/>
                <a:cs typeface="Times New Roman" panose="02020603050405020304" pitchFamily="18" charset="0"/>
              </a:rPr>
              <a:t>Je gère mon budget au quotidien </a:t>
            </a:r>
          </a:p>
          <a:p>
            <a:pPr>
              <a:lnSpc>
                <a:spcPct val="107000"/>
              </a:lnSpc>
            </a:pPr>
            <a:endParaRPr lang="fr-FR" b="1">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fr-FR" b="1">
                <a:solidFill>
                  <a:srgbClr val="00B0F0"/>
                </a:solidFill>
                <a:latin typeface="Calibri" panose="020F0502020204030204" pitchFamily="34" charset="0"/>
                <a:ea typeface="Cambria" panose="02040503050406030204" pitchFamily="18" charset="0"/>
                <a:cs typeface="Times New Roman" panose="02020603050405020304" pitchFamily="18" charset="0"/>
              </a:rPr>
              <a:t>Règle de rédaction : le descriptif </a:t>
            </a:r>
          </a:p>
          <a:p>
            <a:pPr marL="0" lvl="1"/>
            <a:r>
              <a:rPr lang="fr-FR">
                <a:latin typeface="Calibri" panose="020F0502020204030204" pitchFamily="34" charset="0"/>
                <a:ea typeface="Calibri" panose="020F0502020204030204" pitchFamily="34" charset="0"/>
                <a:cs typeface="Times New Roman" panose="02020603050405020304" pitchFamily="18" charset="0"/>
              </a:rPr>
              <a:t>Avoir le détail impérativement de la fiche action </a:t>
            </a:r>
          </a:p>
          <a:p>
            <a:pPr marL="0" lvl="1">
              <a:spcAft>
                <a:spcPts val="800"/>
              </a:spcAft>
            </a:pPr>
            <a:r>
              <a:rPr lang="fr-FR">
                <a:latin typeface="Calibri" panose="020F0502020204030204" pitchFamily="34" charset="0"/>
                <a:ea typeface="Calibri" panose="020F0502020204030204" pitchFamily="34" charset="0"/>
                <a:cs typeface="Times New Roman" panose="02020603050405020304" pitchFamily="18" charset="0"/>
              </a:rPr>
              <a:t>Utiliser le vouvoiement </a:t>
            </a:r>
          </a:p>
          <a:p>
            <a:pPr marL="0" lvl="1">
              <a:spcAft>
                <a:spcPts val="800"/>
              </a:spcAft>
            </a:pPr>
            <a:r>
              <a:rPr lang="fr-FR">
                <a:latin typeface="Calibri" panose="020F0502020204030204" pitchFamily="34" charset="0"/>
                <a:ea typeface="Calibri" panose="020F0502020204030204" pitchFamily="34" charset="0"/>
                <a:cs typeface="Times New Roman" panose="02020603050405020304" pitchFamily="18" charset="0"/>
              </a:rPr>
              <a:t>Règle typographique : </a:t>
            </a:r>
            <a:r>
              <a:rPr lang="fr-FR" err="1">
                <a:latin typeface="Calibri" panose="020F0502020204030204" pitchFamily="34" charset="0"/>
                <a:ea typeface="Calibri" panose="020F0502020204030204" pitchFamily="34" charset="0"/>
                <a:cs typeface="Times New Roman" panose="02020603050405020304" pitchFamily="18" charset="0"/>
              </a:rPr>
              <a:t>Roboto</a:t>
            </a:r>
            <a:r>
              <a:rPr lang="fr-FR">
                <a:latin typeface="Calibri" panose="020F0502020204030204" pitchFamily="34" charset="0"/>
                <a:ea typeface="Calibri" panose="020F0502020204030204" pitchFamily="34" charset="0"/>
                <a:cs typeface="Times New Roman" panose="02020603050405020304" pitchFamily="18" charset="0"/>
              </a:rPr>
              <a:t> – 3 – centré – gris clair – pas de majuscules</a:t>
            </a:r>
          </a:p>
          <a:p>
            <a:pPr marL="0" lvl="1">
              <a:spcAft>
                <a:spcPts val="800"/>
              </a:spcAft>
            </a:pPr>
            <a:endParaRPr lang="fr-FR" b="1">
              <a:solidFill>
                <a:srgbClr val="00B0F0"/>
              </a:solidFill>
              <a:latin typeface="Calibri" panose="020F0502020204030204" pitchFamily="34" charset="0"/>
              <a:ea typeface="Cambria" panose="02040503050406030204" pitchFamily="18"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fr-FR" b="1">
                <a:solidFill>
                  <a:srgbClr val="00B0F0"/>
                </a:solidFill>
                <a:latin typeface="Calibri" panose="020F0502020204030204" pitchFamily="34" charset="0"/>
                <a:ea typeface="Cambria" panose="02040503050406030204" pitchFamily="18" charset="0"/>
                <a:cs typeface="Times New Roman" panose="02020603050405020304" pitchFamily="18" charset="0"/>
              </a:rPr>
              <a:t>Règle de rédaction : la description détaillée</a:t>
            </a:r>
          </a:p>
          <a:p>
            <a:pPr>
              <a:lnSpc>
                <a:spcPct val="107000"/>
              </a:lnSpc>
              <a:spcAft>
                <a:spcPts val="800"/>
              </a:spcAft>
            </a:pPr>
            <a:r>
              <a:rPr lang="fr-FR">
                <a:latin typeface="Calibri" panose="020F0502020204030204" pitchFamily="34" charset="0"/>
                <a:ea typeface="Calibri" panose="020F0502020204030204" pitchFamily="34" charset="0"/>
                <a:cs typeface="Times New Roman" panose="02020603050405020304" pitchFamily="18" charset="0"/>
              </a:rPr>
              <a:t>Mettre l’offre de service i-</a:t>
            </a:r>
            <a:r>
              <a:rPr lang="fr-FR" err="1">
                <a:latin typeface="Calibri" panose="020F0502020204030204" pitchFamily="34" charset="0"/>
                <a:ea typeface="Calibri" panose="020F0502020204030204" pitchFamily="34" charset="0"/>
                <a:cs typeface="Times New Roman" panose="02020603050405020304" pitchFamily="18" charset="0"/>
              </a:rPr>
              <a:t>milo</a:t>
            </a:r>
            <a:r>
              <a:rPr lang="fr-FR">
                <a:latin typeface="Calibri" panose="020F0502020204030204" pitchFamily="34" charset="0"/>
                <a:ea typeface="Calibri" panose="020F0502020204030204" pitchFamily="34" charset="0"/>
                <a:cs typeface="Times New Roman" panose="02020603050405020304" pitchFamily="18" charset="0"/>
              </a:rPr>
              <a:t>  et la mention de l’animateur : en partenariat si l’atelier est réalisé par un partenaire extérieur ou en interne. </a:t>
            </a:r>
          </a:p>
          <a:p>
            <a:pPr>
              <a:lnSpc>
                <a:spcPct val="107000"/>
              </a:lnSpc>
              <a:spcAft>
                <a:spcPts val="800"/>
              </a:spcAft>
            </a:pPr>
            <a:r>
              <a:rPr lang="fr-FR" sz="1800" b="1">
                <a:effectLst/>
                <a:latin typeface="Calibri" panose="020F0502020204030204" pitchFamily="34" charset="0"/>
                <a:ea typeface="Calibri" panose="020F0502020204030204" pitchFamily="34" charset="0"/>
                <a:cs typeface="Times New Roman" panose="02020603050405020304" pitchFamily="18" charset="0"/>
              </a:rPr>
              <a:t>Par exemple : </a:t>
            </a:r>
            <a:r>
              <a:rPr lang="fr-FR" sz="1800">
                <a:effectLst/>
                <a:latin typeface="Calibri" panose="020F0502020204030204" pitchFamily="34" charset="0"/>
                <a:ea typeface="Calibri" panose="020F0502020204030204" pitchFamily="34" charset="0"/>
                <a:cs typeface="Times New Roman" panose="02020603050405020304" pitchFamily="18" charset="0"/>
              </a:rPr>
              <a:t>En partenariat avec l’IREPS - </a:t>
            </a:r>
            <a:r>
              <a:rPr lang="fr-FR">
                <a:latin typeface="Calibri" panose="020F0502020204030204" pitchFamily="34" charset="0"/>
                <a:ea typeface="Calibri" panose="020F0502020204030204" pitchFamily="34" charset="0"/>
                <a:cs typeface="Times New Roman" panose="02020603050405020304" pitchFamily="18" charset="0"/>
              </a:rPr>
              <a:t>Animé par la mission locale</a:t>
            </a:r>
          </a:p>
          <a:p>
            <a:pPr>
              <a:lnSpc>
                <a:spcPct val="107000"/>
              </a:lnSpc>
              <a:spcAft>
                <a:spcPts val="800"/>
              </a:spcAft>
            </a:pPr>
            <a:r>
              <a:rPr lang="fr-FR">
                <a:latin typeface="Calibri" panose="020F0502020204030204" pitchFamily="34" charset="0"/>
                <a:ea typeface="Calibri" panose="020F0502020204030204" pitchFamily="34" charset="0"/>
                <a:cs typeface="Times New Roman" panose="02020603050405020304" pitchFamily="18" charset="0"/>
              </a:rPr>
              <a:t>Règle typographique : </a:t>
            </a:r>
            <a:r>
              <a:rPr lang="fr-FR" err="1">
                <a:latin typeface="Calibri" panose="020F0502020204030204" pitchFamily="34" charset="0"/>
                <a:ea typeface="Calibri" panose="020F0502020204030204" pitchFamily="34" charset="0"/>
                <a:cs typeface="Times New Roman" panose="02020603050405020304" pitchFamily="18" charset="0"/>
              </a:rPr>
              <a:t>Roboto</a:t>
            </a:r>
            <a:r>
              <a:rPr lang="fr-FR">
                <a:latin typeface="Calibri" panose="020F0502020204030204" pitchFamily="34" charset="0"/>
                <a:ea typeface="Calibri" panose="020F0502020204030204" pitchFamily="34" charset="0"/>
                <a:cs typeface="Times New Roman" panose="02020603050405020304" pitchFamily="18" charset="0"/>
              </a:rPr>
              <a:t> – 2 – alignement gauche – gris clair – pas de majuscules – Pas de logos</a:t>
            </a:r>
          </a:p>
          <a:p>
            <a:pPr>
              <a:lnSpc>
                <a:spcPct val="107000"/>
              </a:lnSpc>
              <a:spcAft>
                <a:spcPts val="800"/>
              </a:spcAft>
            </a:pPr>
            <a:endParaRPr lang="fr-FR">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029098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uméro de diapositive"/>
          <p:cNvSpPr>
            <a:spLocks noGrp="1"/>
          </p:cNvSpPr>
          <p:nvPr>
            <p:ph type="sldNum" sz="quarter" idx="4294967295"/>
          </p:nvPr>
        </p:nvSpPr>
        <p:spPr>
          <a:xfrm>
            <a:off x="11764595" y="6444456"/>
            <a:ext cx="334951" cy="350838"/>
          </a:xfrm>
          <a:prstGeom prst="rect">
            <a:avLst/>
          </a:prstGeom>
          <a:extLst>
            <a:ext uri="{C572A759-6A51-4108-AA02-DFA0A04FC94B}">
              <ma14:wrappingTextBoxFlag xmlns:ma14="http://schemas.microsoft.com/office/mac/drawingml/2011/main" xmlns="" val="1"/>
            </a:ext>
          </a:extLst>
        </p:spPr>
        <p:txBody>
          <a:bodyPr/>
          <a:lstStyle>
            <a:lvl1pPr>
              <a:defRPr sz="1800" b="1">
                <a:solidFill>
                  <a:srgbClr val="FFFFFF"/>
                </a:solidFill>
                <a:latin typeface="Calibri"/>
                <a:ea typeface="Calibri"/>
                <a:cs typeface="Calibri"/>
                <a:sym typeface="Calibri"/>
              </a:defRPr>
            </a:lvl1pPr>
          </a:lstStyle>
          <a:p>
            <a:fld id="{86CB4B4D-7CA3-9044-876B-883B54F8677D}" type="slidenum">
              <a:t>9</a:t>
            </a:fld>
            <a:endParaRPr/>
          </a:p>
        </p:txBody>
      </p:sp>
      <p:grpSp>
        <p:nvGrpSpPr>
          <p:cNvPr id="9" name="Grouper 8"/>
          <p:cNvGrpSpPr/>
          <p:nvPr/>
        </p:nvGrpSpPr>
        <p:grpSpPr>
          <a:xfrm>
            <a:off x="0" y="-3043"/>
            <a:ext cx="2540001" cy="6859485"/>
            <a:chOff x="-276848" y="-607600"/>
            <a:chExt cx="5080001" cy="13718969"/>
          </a:xfrm>
        </p:grpSpPr>
        <p:sp>
          <p:nvSpPr>
            <p:cNvPr id="10" name="Rectangle"/>
            <p:cNvSpPr/>
            <p:nvPr userDrawn="1"/>
          </p:nvSpPr>
          <p:spPr>
            <a:xfrm>
              <a:off x="-276848" y="-607600"/>
              <a:ext cx="5080001" cy="13718969"/>
            </a:xfrm>
            <a:prstGeom prst="rect">
              <a:avLst/>
            </a:prstGeom>
            <a:solidFill>
              <a:srgbClr val="EBEBEB"/>
            </a:solidFill>
            <a:ln w="12700">
              <a:miter lim="400000"/>
            </a:ln>
            <a:effectLst>
              <a:outerShdw blurRad="50800" dist="25400" dir="5400000" rotWithShape="0">
                <a:srgbClr val="000000">
                  <a:alpha val="50000"/>
                </a:srgbClr>
              </a:outerShdw>
            </a:effectLst>
          </p:spPr>
          <p:txBody>
            <a:bodyPr lIns="35719" tIns="35719" rIns="35719" bIns="35719" anchor="ctr"/>
            <a:lstStyle/>
            <a:p>
              <a:pPr>
                <a:defRPr sz="3200">
                  <a:solidFill>
                    <a:srgbClr val="FFFFFF"/>
                  </a:solidFill>
                </a:defRPr>
              </a:pPr>
              <a:endParaRPr sz="1600"/>
            </a:p>
          </p:txBody>
        </p:sp>
        <p:sp>
          <p:nvSpPr>
            <p:cNvPr id="11" name="PAEJ"/>
            <p:cNvSpPr/>
            <p:nvPr userDrawn="1"/>
          </p:nvSpPr>
          <p:spPr>
            <a:xfrm>
              <a:off x="-276848" y="3921428"/>
              <a:ext cx="5080001" cy="76469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57200">
                <a:lnSpc>
                  <a:spcPct val="120000"/>
                </a:lnSpc>
                <a:defRPr sz="15400">
                  <a:solidFill>
                    <a:srgbClr val="009EE0"/>
                  </a:solidFill>
                  <a:latin typeface="Calibri"/>
                  <a:ea typeface="Calibri"/>
                  <a:cs typeface="Calibri"/>
                  <a:sym typeface="Calibri"/>
                </a:defRPr>
              </a:lvl1pPr>
            </a:lstStyle>
            <a:p>
              <a:pPr algn="ctr"/>
              <a:r>
                <a:rPr lang="fr-FR" sz="1800"/>
                <a:t>Bonnes pratiques </a:t>
              </a:r>
            </a:p>
          </p:txBody>
        </p:sp>
        <p:pic>
          <p:nvPicPr>
            <p:cNvPr id="13" name="pasted-image.pdf" descr="pasted-image.pdf"/>
            <p:cNvPicPr>
              <a:picLocks noChangeAspect="1"/>
            </p:cNvPicPr>
            <p:nvPr userDrawn="1"/>
          </p:nvPicPr>
          <p:blipFill>
            <a:blip r:embed="rId2"/>
            <a:stretch>
              <a:fillRect/>
            </a:stretch>
          </p:blipFill>
          <p:spPr>
            <a:xfrm>
              <a:off x="923106" y="453277"/>
              <a:ext cx="3185295" cy="1214715"/>
            </a:xfrm>
            <a:prstGeom prst="rect">
              <a:avLst/>
            </a:prstGeom>
            <a:ln w="12700">
              <a:miter lim="400000"/>
            </a:ln>
          </p:spPr>
        </p:pic>
        <p:pic>
          <p:nvPicPr>
            <p:cNvPr id="14" name="pasted-image.pdf" descr="pasted-image.pdf"/>
            <p:cNvPicPr>
              <a:picLocks noChangeAspect="1"/>
            </p:cNvPicPr>
            <p:nvPr userDrawn="1"/>
          </p:nvPicPr>
          <p:blipFill>
            <a:blip r:embed="rId3"/>
            <a:stretch>
              <a:fillRect/>
            </a:stretch>
          </p:blipFill>
          <p:spPr>
            <a:xfrm>
              <a:off x="1560173" y="10588302"/>
              <a:ext cx="1911160" cy="2509854"/>
            </a:xfrm>
            <a:prstGeom prst="rect">
              <a:avLst/>
            </a:prstGeom>
            <a:ln w="12700">
              <a:miter lim="400000"/>
            </a:ln>
          </p:spPr>
        </p:pic>
      </p:grpSp>
      <p:sp>
        <p:nvSpPr>
          <p:cNvPr id="12" name="ZoneTexte 11">
            <a:extLst>
              <a:ext uri="{FF2B5EF4-FFF2-40B4-BE49-F238E27FC236}">
                <a16:creationId xmlns:a16="http://schemas.microsoft.com/office/drawing/2014/main" id="{9D2ADE2F-28B9-4435-9703-CE6C96BEFD2C}"/>
              </a:ext>
            </a:extLst>
          </p:cNvPr>
          <p:cNvSpPr txBox="1"/>
          <p:nvPr/>
        </p:nvSpPr>
        <p:spPr>
          <a:xfrm>
            <a:off x="2859658" y="119680"/>
            <a:ext cx="8732365" cy="1561005"/>
          </a:xfrm>
          <a:prstGeom prst="rect">
            <a:avLst/>
          </a:prstGeom>
          <a:noFill/>
        </p:spPr>
        <p:txBody>
          <a:bodyPr wrap="square">
            <a:spAutoFit/>
          </a:bodyPr>
          <a:lstStyle/>
          <a:p>
            <a:pPr marL="800100" lvl="1" indent="-342900">
              <a:lnSpc>
                <a:spcPct val="107000"/>
              </a:lnSpc>
              <a:buFont typeface="Symbol" panose="05050102010706020507" pitchFamily="18" charset="2"/>
              <a:buChar char=""/>
            </a:pPr>
            <a:r>
              <a:rPr lang="fr-FR" b="1">
                <a:solidFill>
                  <a:srgbClr val="00B0F0"/>
                </a:solidFill>
                <a:latin typeface="Calibri" panose="020F0502020204030204" pitchFamily="34" charset="0"/>
                <a:ea typeface="Cambria" panose="02040503050406030204" pitchFamily="18" charset="0"/>
                <a:cs typeface="Times New Roman" panose="02020603050405020304" pitchFamily="18" charset="0"/>
              </a:rPr>
              <a:t>Règle de rédaction : infos pratiques et conditions générales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fr-FR">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a:latin typeface="Calibri" panose="020F0502020204030204" pitchFamily="34" charset="0"/>
                <a:ea typeface="Calibri" panose="020F0502020204030204" pitchFamily="34" charset="0"/>
                <a:cs typeface="Times New Roman" panose="02020603050405020304" pitchFamily="18" charset="0"/>
              </a:rPr>
              <a:t>Règle typographique : </a:t>
            </a:r>
            <a:r>
              <a:rPr lang="fr-FR" err="1">
                <a:latin typeface="Calibri" panose="020F0502020204030204" pitchFamily="34" charset="0"/>
                <a:ea typeface="Calibri" panose="020F0502020204030204" pitchFamily="34" charset="0"/>
                <a:cs typeface="Times New Roman" panose="02020603050405020304" pitchFamily="18" charset="0"/>
              </a:rPr>
              <a:t>Roboto</a:t>
            </a:r>
            <a:r>
              <a:rPr lang="fr-FR">
                <a:latin typeface="Calibri" panose="020F0502020204030204" pitchFamily="34" charset="0"/>
                <a:ea typeface="Calibri" panose="020F0502020204030204" pitchFamily="34" charset="0"/>
                <a:cs typeface="Times New Roman" panose="02020603050405020304" pitchFamily="18" charset="0"/>
              </a:rPr>
              <a:t> – 3 – alignement gauche – gris clair – pas de majuscules – Pas de logos</a:t>
            </a:r>
          </a:p>
          <a:p>
            <a:pPr>
              <a:lnSpc>
                <a:spcPct val="107000"/>
              </a:lnSpc>
              <a:spcAft>
                <a:spcPts val="800"/>
              </a:spcAft>
            </a:pPr>
            <a:endParaRPr lang="fr-FR">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9495193"/>
      </p:ext>
    </p:extLst>
  </p:cSld>
  <p:clrMapOvr>
    <a:masterClrMapping/>
  </p:clrMapOvr>
  <p:transition spd="med"/>
</p:sld>
</file>

<file path=ppt/theme/theme1.xml><?xml version="1.0" encoding="utf-8"?>
<a:theme xmlns:a="http://schemas.openxmlformats.org/drawingml/2006/main" name="Thème Offic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806</Words>
  <Application>Microsoft Office PowerPoint</Application>
  <PresentationFormat>Grand écran</PresentationFormat>
  <Paragraphs>105</Paragraphs>
  <Slides>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Calibri</vt:lpstr>
      <vt:lpstr>Calibri Light</vt:lpstr>
      <vt:lpstr>Symbol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Evelyne Roze</dc:creator>
  <cp:lastModifiedBy>VIDART Thierry</cp:lastModifiedBy>
  <cp:revision>1</cp:revision>
  <dcterms:created xsi:type="dcterms:W3CDTF">2019-05-23T06:40:32Z</dcterms:created>
  <dcterms:modified xsi:type="dcterms:W3CDTF">2023-01-23T17:45:08Z</dcterms:modified>
</cp:coreProperties>
</file>